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  <p:sldMasterId id="2147483827" r:id="rId2"/>
  </p:sldMasterIdLst>
  <p:notesMasterIdLst>
    <p:notesMasterId r:id="rId91"/>
  </p:notesMasterIdLst>
  <p:handoutMasterIdLst>
    <p:handoutMasterId r:id="rId92"/>
  </p:handoutMasterIdLst>
  <p:sldIdLst>
    <p:sldId id="260" r:id="rId3"/>
    <p:sldId id="257" r:id="rId4"/>
    <p:sldId id="868" r:id="rId5"/>
    <p:sldId id="589" r:id="rId6"/>
    <p:sldId id="1017" r:id="rId7"/>
    <p:sldId id="718" r:id="rId8"/>
    <p:sldId id="697" r:id="rId9"/>
    <p:sldId id="681" r:id="rId10"/>
    <p:sldId id="622" r:id="rId11"/>
    <p:sldId id="900" r:id="rId12"/>
    <p:sldId id="643" r:id="rId13"/>
    <p:sldId id="905" r:id="rId14"/>
    <p:sldId id="628" r:id="rId15"/>
    <p:sldId id="902" r:id="rId16"/>
    <p:sldId id="903" r:id="rId17"/>
    <p:sldId id="702" r:id="rId18"/>
    <p:sldId id="904" r:id="rId19"/>
    <p:sldId id="941" r:id="rId20"/>
    <p:sldId id="701" r:id="rId21"/>
    <p:sldId id="943" r:id="rId22"/>
    <p:sldId id="849" r:id="rId23"/>
    <p:sldId id="1000" r:id="rId24"/>
    <p:sldId id="999" r:id="rId25"/>
    <p:sldId id="1013" r:id="rId26"/>
    <p:sldId id="1014" r:id="rId27"/>
    <p:sldId id="906" r:id="rId28"/>
    <p:sldId id="950" r:id="rId29"/>
    <p:sldId id="990" r:id="rId30"/>
    <p:sldId id="992" r:id="rId31"/>
    <p:sldId id="991" r:id="rId32"/>
    <p:sldId id="961" r:id="rId33"/>
    <p:sldId id="951" r:id="rId34"/>
    <p:sldId id="952" r:id="rId35"/>
    <p:sldId id="953" r:id="rId36"/>
    <p:sldId id="954" r:id="rId37"/>
    <p:sldId id="955" r:id="rId38"/>
    <p:sldId id="956" r:id="rId39"/>
    <p:sldId id="958" r:id="rId40"/>
    <p:sldId id="996" r:id="rId41"/>
    <p:sldId id="959" r:id="rId42"/>
    <p:sldId id="272" r:id="rId43"/>
    <p:sldId id="998" r:id="rId44"/>
    <p:sldId id="962" r:id="rId45"/>
    <p:sldId id="997" r:id="rId46"/>
    <p:sldId id="963" r:id="rId47"/>
    <p:sldId id="1008" r:id="rId48"/>
    <p:sldId id="1009" r:id="rId49"/>
    <p:sldId id="1010" r:id="rId50"/>
    <p:sldId id="1001" r:id="rId51"/>
    <p:sldId id="261" r:id="rId52"/>
    <p:sldId id="1002" r:id="rId53"/>
    <p:sldId id="1003" r:id="rId54"/>
    <p:sldId id="967" r:id="rId55"/>
    <p:sldId id="858" r:id="rId56"/>
    <p:sldId id="1018" r:id="rId57"/>
    <p:sldId id="859" r:id="rId58"/>
    <p:sldId id="861" r:id="rId59"/>
    <p:sldId id="862" r:id="rId60"/>
    <p:sldId id="866" r:id="rId61"/>
    <p:sldId id="867" r:id="rId62"/>
    <p:sldId id="964" r:id="rId63"/>
    <p:sldId id="968" r:id="rId64"/>
    <p:sldId id="1019" r:id="rId65"/>
    <p:sldId id="969" r:id="rId66"/>
    <p:sldId id="966" r:id="rId67"/>
    <p:sldId id="970" r:id="rId68"/>
    <p:sldId id="870" r:id="rId69"/>
    <p:sldId id="971" r:id="rId70"/>
    <p:sldId id="972" r:id="rId71"/>
    <p:sldId id="973" r:id="rId72"/>
    <p:sldId id="974" r:id="rId73"/>
    <p:sldId id="916" r:id="rId74"/>
    <p:sldId id="865" r:id="rId75"/>
    <p:sldId id="1011" r:id="rId76"/>
    <p:sldId id="1012" r:id="rId77"/>
    <p:sldId id="856" r:id="rId78"/>
    <p:sldId id="857" r:id="rId79"/>
    <p:sldId id="975" r:id="rId80"/>
    <p:sldId id="871" r:id="rId81"/>
    <p:sldId id="284" r:id="rId82"/>
    <p:sldId id="285" r:id="rId83"/>
    <p:sldId id="976" r:id="rId84"/>
    <p:sldId id="977" r:id="rId85"/>
    <p:sldId id="985" r:id="rId86"/>
    <p:sldId id="986" r:id="rId87"/>
    <p:sldId id="987" r:id="rId88"/>
    <p:sldId id="988" r:id="rId89"/>
    <p:sldId id="915" r:id="rId9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2FA1CE-1DD2-994F-4A69-FB3E496C5DE4}" name="Jionghao Lin" initials="JL" userId="S::jionghal@andrew.cmu.edu::ce97b8ea-46a4-4334-a6c4-d93105a88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7404E"/>
    <a:srgbClr val="FEB96A"/>
    <a:srgbClr val="4E61AB"/>
    <a:srgbClr val="87CFA4"/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3"/>
    <p:restoredTop sz="94654"/>
  </p:normalViewPr>
  <p:slideViewPr>
    <p:cSldViewPr>
      <p:cViewPr varScale="1">
        <p:scale>
          <a:sx n="171" d="100"/>
          <a:sy n="171" d="100"/>
        </p:scale>
        <p:origin x="25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5552" y="1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Main title: 40 pt. Arial</a:t>
            </a:r>
          </a:p>
          <a:p>
            <a:pPr eaLnBrk="1" hangingPunct="1"/>
            <a:br>
              <a:rPr lang="en-US" altLang="x-none">
                <a:ea typeface="ＭＳ Ｐゴシック" charset="-128"/>
                <a:cs typeface="Geneva" charset="0"/>
              </a:rPr>
            </a:br>
            <a:r>
              <a:rPr lang="en-US" altLang="x-none">
                <a:ea typeface="ＭＳ Ｐゴシック" charset="-128"/>
                <a:cs typeface="Geneva" charset="0"/>
              </a:rPr>
              <a:t>Presenter Name: 16 pt. Arial</a:t>
            </a:r>
          </a:p>
          <a:p>
            <a:pPr eaLnBrk="1" hangingPunct="1"/>
            <a:r>
              <a:rPr lang="en-US" altLang="x-none">
                <a:ea typeface="ＭＳ Ｐゴシック" charset="-128"/>
                <a:cs typeface="Geneva" charset="0"/>
              </a:rPr>
              <a:t>Presenters Title: 16 pt. Arial Italic</a:t>
            </a:r>
          </a:p>
          <a:p>
            <a:pPr eaLnBrk="1" hangingPunct="1"/>
            <a:endParaRPr lang="en-US" altLang="x-none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0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6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9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8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08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2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9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8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39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7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89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892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380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50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61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84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21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105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6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21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927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d92cd080c_2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d92cd080c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345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289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897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51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6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13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377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991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64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700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040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2121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063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d92cd080c_2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fd92cd080c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948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5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d92cd080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fd92cd08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47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d92cd080c_2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fd92cd080c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9651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d92cd080c_2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fd92cd080c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564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d92cd080c_2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fd92cd080c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030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d92cd080c_2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fd92cd080c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2640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d92cd080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fd92cd080c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fd92cd080c_2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972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d92cd080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fd92cd080c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fd92cd080c_2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078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d92cd080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fd92cd080c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fd92cd080c_2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433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d92cd080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fd92cd080c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fd92cd080c_2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95320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d92cd080c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1fd92cd080c_2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1fd92cd080c_2_4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80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397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fd92cd080c_2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fd92cd080c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fd92cd080c_2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fd92cd080c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4078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d92cd080c_2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fd92cd080c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700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d92cd080c_2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fd92cd080c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9313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d92cd080c_2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fd92cd080c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8793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d92cd080c_2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fd92cd080c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142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d92cd080c_2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1fd92cd080c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0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1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2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4" y="244732"/>
            <a:ext cx="6857055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78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162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668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6160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8984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5285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005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696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9644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1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AM basic slide">
  <p:cSld name="CoLAM basic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294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1C9E-DEF3-10A7-97F5-DA67E849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F8C1A-F312-E73F-725D-A5A786A8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D204-7C31-CED0-A820-9C58649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9166-297B-AA47-05EA-B76945C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0B2B-3AB5-3600-8A64-DB1A8677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EB53-81A5-6B88-0417-8C8C5660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CF6C-8D70-F905-0CBC-EA8E4680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72BD-9130-0D2D-A506-D517ABE1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E531-C1D7-98E1-7C20-E01A7381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25A74-0E65-9964-A9EA-F047792D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7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F022-98C2-2EE2-DE75-6B06580D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F274-FB05-5129-8926-A66B27120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764E-E5A0-A187-CA03-4C94D33C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DDAF-45B3-0274-FC98-DA665141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5D0-81F3-3ED4-EE7E-5C86ED73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06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676-6602-D907-3033-99E19246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2FDE-651A-B036-F340-561937056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467C4-A6C6-0FF3-B7BB-9055E68D6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A8F15-F88C-D8C4-8F29-6FAAB657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F40F-5E2C-091B-5F12-92E2FD64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219B4-5218-2D73-A46E-6A114CCF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6B96-E9F4-AD1A-53B7-2BB09751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FFF71-C502-B29B-B31B-CCC40321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37670-42BC-49D2-3CD7-8AE19556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D8D4-ED41-084D-0188-C4D02B2C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5CA61-467A-D027-F501-E95E1916E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D7CC9-5682-5B84-D68E-179AEBED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D4D99-78ED-3F49-C51D-CFD075EF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03CAC-2FB5-C0B7-EA26-03AD841D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36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88E-960B-40FF-28D4-533655F0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EFC41-4D3A-BD49-4635-4DED77A3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04265-4E91-BE8F-8228-2BE21667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A71A-16F3-76B9-8737-9C1BE756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0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187BF-B57E-1504-C37A-E5B71FC2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0FF0C-9FDB-827C-B459-4A8189EA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AFDF5-C5DC-B572-7436-F21E0E1D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67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2AC1-0D39-A7B5-3796-BD471944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88E1-7D05-45D8-337A-863C742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C457E-166A-A8FE-BFDD-95A1E64A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7E1F-B2A5-068A-091F-0D9749B7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DABF3-1A13-12BD-870F-BAD07F00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7DD27-708D-166E-0A3F-DAFFEA62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22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B78F-917F-B3DE-F0FB-C3436C7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6CD55-4313-2877-F933-6F0A4C44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0035F-8B0E-AF4A-49E6-7B6308A2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C8CF-EFC7-C331-B653-A47DED08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0347-2860-739D-C647-93C2B40D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80A6E-22A8-7A46-1C53-1B963A4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9F1E-E9F4-B3BD-6600-A578E9F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AD670-6CB5-60A2-FBC3-6CE048108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ADB0-C981-4CC3-819F-8C413F9B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A13AF-8A66-D8AC-8F72-AFC24D75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56AC3-1487-F222-97EF-B4AF780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59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1438F-08C9-06F3-4CB0-F1BBA432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4BD26-90A3-101E-9156-C959FB31E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CCCD-7CD9-A030-F862-CCE9977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252043A-45CE-3D40-A2C6-727027ABD778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CF8C-FA9D-3DC3-B513-92EE2A50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B894-CF50-8498-4B83-B2281168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/>
          <p:nvPr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2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3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54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091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5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39" r:id="rId8"/>
    <p:sldLayoutId id="2147483840" r:id="rId9"/>
    <p:sldLayoutId id="2147483841" r:id="rId10"/>
    <p:sldLayoutId id="2147483842" r:id="rId11"/>
    <p:sldLayoutId id="2147483847" r:id="rId12"/>
    <p:sldLayoutId id="2147483860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79" r:id="rId2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85F2DD9A-1B4F-B27D-080A-4CB69301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59212"/>
          <a:stretch/>
        </p:blipFill>
        <p:spPr>
          <a:xfrm>
            <a:off x="0" y="0"/>
            <a:ext cx="37296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1D63F-7058-1A8C-9693-506AD4500A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53408" y="1917166"/>
            <a:ext cx="1558577" cy="989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77FDE-2FB1-CED2-2F0C-0B4373BE8A98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057400" y="1733550"/>
            <a:ext cx="670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 from Low-resourced and Imbalanced Data in Tutoring Dialogue Act Classification</a:t>
            </a:r>
            <a:endParaRPr lang="en-US" altLang="x-none" sz="32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Jionghao Lin, PhD,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5283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ADDC06-D465-1547-894D-852C4546CA30}"/>
              </a:ext>
            </a:extLst>
          </p:cNvPr>
          <p:cNvSpPr txBox="1"/>
          <p:nvPr/>
        </p:nvSpPr>
        <p:spPr>
          <a:xfrm>
            <a:off x="685800" y="205329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dialogue acts for tutoring dialogue analysis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800DCC-A3F9-27DF-5E32-43E5A61A8D85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2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26FC1-CFCD-1D43-B71C-C7842FF8A50D}"/>
              </a:ext>
            </a:extLst>
          </p:cNvPr>
          <p:cNvSpPr txBox="1"/>
          <p:nvPr/>
        </p:nvSpPr>
        <p:spPr>
          <a:xfrm>
            <a:off x="4494303" y="742950"/>
            <a:ext cx="4724400" cy="216683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the role of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dialogue acts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in dialogue tutoring?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806DC-200E-0045-99B5-00A355056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" y="7"/>
            <a:ext cx="4518101" cy="5143493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034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1F8099-F3AB-7624-3DF2-470DA8B9FDC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503442" cy="552717"/>
          </a:xfrm>
          <a:prstGeom prst="rect">
            <a:avLst/>
          </a:prstGeom>
        </p:spPr>
        <p:txBody>
          <a:bodyPr/>
          <a:lstStyle>
            <a:lvl1pPr marL="6350" indent="-6350" algn="l" rtl="0" eaLnBrk="1" fontAlgn="base" hangingPunct="1">
              <a:spcBef>
                <a:spcPts val="6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2001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57350" indent="-28575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AU" sz="31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5EEA0B-089B-3A5C-9200-7F62988099DF}"/>
              </a:ext>
            </a:extLst>
          </p:cNvPr>
          <p:cNvSpPr/>
          <p:nvPr/>
        </p:nvSpPr>
        <p:spPr>
          <a:xfrm>
            <a:off x="262675" y="3257550"/>
            <a:ext cx="1156590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Performance</a:t>
            </a:r>
          </a:p>
          <a:p>
            <a:pPr>
              <a:spcAft>
                <a:spcPts val="600"/>
              </a:spcAft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Gap-clarified (low performance, </a:t>
            </a: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ineffective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tutoring session)</a:t>
            </a:r>
          </a:p>
          <a:p>
            <a:pPr>
              <a:spcAft>
                <a:spcPts val="600"/>
              </a:spcAft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Gap-explained (medium performance, </a:t>
            </a: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effective 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tutoring session)</a:t>
            </a:r>
          </a:p>
          <a:p>
            <a:pPr>
              <a:spcAft>
                <a:spcPts val="600"/>
              </a:spcAft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Gap-bridged (high performance, </a:t>
            </a:r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tutoring session)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58C02-1FFD-F81B-F3D6-02F3B2924323}"/>
              </a:ext>
            </a:extLst>
          </p:cNvPr>
          <p:cNvSpPr txBox="1"/>
          <p:nvPr/>
        </p:nvSpPr>
        <p:spPr>
          <a:xfrm>
            <a:off x="306059" y="1386020"/>
            <a:ext cx="560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Yup Tutoring Dialogue Data (dataset for immediate feedback)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BBAA2A-5FCC-99EA-FF8A-2E4326229651}"/>
              </a:ext>
            </a:extLst>
          </p:cNvPr>
          <p:cNvSpPr txBox="1"/>
          <p:nvPr/>
        </p:nvSpPr>
        <p:spPr>
          <a:xfrm>
            <a:off x="605884" y="1975693"/>
            <a:ext cx="2801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Total tutorial sessions: 14,562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Tutors: 116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Students: 5,165 (K-12 level)</a:t>
            </a:r>
          </a:p>
        </p:txBody>
      </p:sp>
    </p:spTree>
    <p:extLst>
      <p:ext uri="{BB962C8B-B14F-4D97-AF65-F5344CB8AC3E}">
        <p14:creationId xmlns:p14="http://schemas.microsoft.com/office/powerpoint/2010/main" val="16012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1ED35-F84E-E745-8306-E157BFD5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2" y="133350"/>
            <a:ext cx="5166796" cy="45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8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9545" y="244732"/>
            <a:ext cx="7503442" cy="552717"/>
          </a:xfrm>
        </p:spPr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4901F-EB3C-D846-986E-0636FF4B8CD1}"/>
              </a:ext>
            </a:extLst>
          </p:cNvPr>
          <p:cNvSpPr txBox="1"/>
          <p:nvPr/>
        </p:nvSpPr>
        <p:spPr>
          <a:xfrm>
            <a:off x="229544" y="95381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acts analyze the communicative intention in dialogue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DC58A6E-BF53-CA49-A67C-404A46E0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6" y="1514557"/>
            <a:ext cx="4043570" cy="211438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1CAA495-E51E-8B42-AEA2-F25FB7D2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572001" y="1514557"/>
            <a:ext cx="4332344" cy="1023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A8A5F-B3BF-114A-B4DC-6CE54A638190}"/>
              </a:ext>
            </a:extLst>
          </p:cNvPr>
          <p:cNvSpPr txBox="1"/>
          <p:nvPr/>
        </p:nvSpPr>
        <p:spPr>
          <a:xfrm>
            <a:off x="2667000" y="3768036"/>
            <a:ext cx="435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 scheme by Vail &amp; Boyer (2014)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CD004-F66A-A646-B6DB-14179CEAED47}"/>
              </a:ext>
            </a:extLst>
          </p:cNvPr>
          <p:cNvSpPr txBox="1"/>
          <p:nvPr/>
        </p:nvSpPr>
        <p:spPr>
          <a:xfrm>
            <a:off x="229544" y="4346051"/>
            <a:ext cx="73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Vail, A. K., &amp; Boyer, K. E. (2014). 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effective moves in tutoring: On the refinement of dialogue act annotation schemes.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 presented at the International conference on intelligent tutoring systems.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75B843-F254-C24C-8FC6-A8F818EAF111}"/>
              </a:ext>
            </a:extLst>
          </p:cNvPr>
          <p:cNvSpPr/>
          <p:nvPr/>
        </p:nvSpPr>
        <p:spPr>
          <a:xfrm>
            <a:off x="239656" y="2800350"/>
            <a:ext cx="3169118" cy="181075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6869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9545" y="244732"/>
            <a:ext cx="7503442" cy="552717"/>
          </a:xfrm>
        </p:spPr>
        <p:txBody>
          <a:bodyPr/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13102-E41E-DBE5-257E-F46E6F4A91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123950"/>
            <a:ext cx="1909719" cy="339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6C0B0-5169-553C-BEAB-53AF522A6275}"/>
              </a:ext>
            </a:extLst>
          </p:cNvPr>
          <p:cNvSpPr txBox="1"/>
          <p:nvPr/>
        </p:nvSpPr>
        <p:spPr>
          <a:xfrm>
            <a:off x="470823" y="1657350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D3FEA-536F-B608-5038-5BDCCEE7E1AF}"/>
              </a:ext>
            </a:extLst>
          </p:cNvPr>
          <p:cNvSpPr txBox="1"/>
          <p:nvPr/>
        </p:nvSpPr>
        <p:spPr>
          <a:xfrm>
            <a:off x="3128919" y="22669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B157002-D1D1-887A-1F28-92E2AA274584}"/>
              </a:ext>
            </a:extLst>
          </p:cNvPr>
          <p:cNvSpPr/>
          <p:nvPr/>
        </p:nvSpPr>
        <p:spPr>
          <a:xfrm>
            <a:off x="2874214" y="1623989"/>
            <a:ext cx="3124200" cy="23094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8A242-0C85-4C16-9BA9-60FBFB5021F2}"/>
              </a:ext>
            </a:extLst>
          </p:cNvPr>
          <p:cNvSpPr txBox="1"/>
          <p:nvPr/>
        </p:nvSpPr>
        <p:spPr>
          <a:xfrm>
            <a:off x="6201283" y="155479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6E745-5794-F051-35CD-99DEA023032C}"/>
              </a:ext>
            </a:extLst>
          </p:cNvPr>
          <p:cNvSpPr txBox="1"/>
          <p:nvPr/>
        </p:nvSpPr>
        <p:spPr>
          <a:xfrm>
            <a:off x="6201283" y="194546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BB666CC-DE44-0700-0CB8-B0E2D2FCD2B1}"/>
              </a:ext>
            </a:extLst>
          </p:cNvPr>
          <p:cNvSpPr/>
          <p:nvPr/>
        </p:nvSpPr>
        <p:spPr>
          <a:xfrm>
            <a:off x="2874214" y="2014661"/>
            <a:ext cx="3124200" cy="23094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3FD8445-2981-65C2-5265-13A434FAC1D6}"/>
              </a:ext>
            </a:extLst>
          </p:cNvPr>
          <p:cNvSpPr/>
          <p:nvPr/>
        </p:nvSpPr>
        <p:spPr>
          <a:xfrm>
            <a:off x="2874214" y="2645864"/>
            <a:ext cx="3124200" cy="23094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2C3B0-3848-528A-36D1-AA87D251BB74}"/>
              </a:ext>
            </a:extLst>
          </p:cNvPr>
          <p:cNvSpPr txBox="1"/>
          <p:nvPr/>
        </p:nvSpPr>
        <p:spPr>
          <a:xfrm>
            <a:off x="6201283" y="25766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0D0CD-0B54-84B0-59C9-B0DF5A342120}"/>
              </a:ext>
            </a:extLst>
          </p:cNvPr>
          <p:cNvSpPr txBox="1"/>
          <p:nvPr/>
        </p:nvSpPr>
        <p:spPr>
          <a:xfrm>
            <a:off x="6201283" y="310543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F51857-1A31-D033-DE21-2E336C8552D2}"/>
              </a:ext>
            </a:extLst>
          </p:cNvPr>
          <p:cNvSpPr/>
          <p:nvPr/>
        </p:nvSpPr>
        <p:spPr>
          <a:xfrm>
            <a:off x="2874214" y="3174629"/>
            <a:ext cx="3124200" cy="23094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D232C-EF06-4271-0350-86B6C28736E2}"/>
              </a:ext>
            </a:extLst>
          </p:cNvPr>
          <p:cNvSpPr txBox="1"/>
          <p:nvPr/>
        </p:nvSpPr>
        <p:spPr>
          <a:xfrm>
            <a:off x="6201283" y="373207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Feedback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A12E7D2-9599-8030-30D6-FC0574CB7BDC}"/>
              </a:ext>
            </a:extLst>
          </p:cNvPr>
          <p:cNvSpPr/>
          <p:nvPr/>
        </p:nvSpPr>
        <p:spPr>
          <a:xfrm>
            <a:off x="2874214" y="3801271"/>
            <a:ext cx="3124200" cy="23094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53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8BD7-B2C4-C34C-879B-9F042B597B4B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Prior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CBE31-B292-3446-BE9E-F60178D1118D}"/>
              </a:ext>
            </a:extLst>
          </p:cNvPr>
          <p:cNvSpPr txBox="1"/>
          <p:nvPr/>
        </p:nvSpPr>
        <p:spPr>
          <a:xfrm>
            <a:off x="240315" y="2213960"/>
            <a:ext cx="8663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prior progress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(i.e., the progress that students made before joining the tutorial secessions) as the proxy of prior knowledge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5E328-05B8-DC48-8DE1-EA9A3DF90A7C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2" name="5-point Star 4">
            <a:extLst>
              <a:ext uri="{FF2B5EF4-FFF2-40B4-BE49-F238E27FC236}">
                <a16:creationId xmlns:a16="http://schemas.microsoft.com/office/drawing/2014/main" id="{105679B0-3DBE-6907-8647-64E0C7964CD7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837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900F0C2D-60B7-AC6A-8CD1-153C71F1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7" y="361950"/>
            <a:ext cx="7193175" cy="3818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D5E328-05B8-DC48-8DE1-EA9A3DF90A7C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pic>
        <p:nvPicPr>
          <p:cNvPr id="4" name="Graphic 3" descr="Flag">
            <a:extLst>
              <a:ext uri="{FF2B5EF4-FFF2-40B4-BE49-F238E27FC236}">
                <a16:creationId xmlns:a16="http://schemas.microsoft.com/office/drawing/2014/main" id="{31695149-A9E8-A9D4-0C30-50FA8D519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012" y="907185"/>
            <a:ext cx="349645" cy="349645"/>
          </a:xfrm>
          <a:prstGeom prst="rect">
            <a:avLst/>
          </a:prstGeo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FB9A0E85-9314-2FF5-C2F3-40D2E74809E4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65EF4-34C3-E3F0-6E36-4C8F5E1FAB3F}"/>
              </a:ext>
            </a:extLst>
          </p:cNvPr>
          <p:cNvSpPr txBox="1"/>
          <p:nvPr/>
        </p:nvSpPr>
        <p:spPr>
          <a:xfrm>
            <a:off x="1600200" y="0"/>
            <a:ext cx="708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the role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dialogue acts</a:t>
            </a:r>
            <a:r>
              <a:rPr 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in dialogue tutoring?</a:t>
            </a:r>
          </a:p>
        </p:txBody>
      </p:sp>
    </p:spTree>
    <p:extLst>
      <p:ext uri="{BB962C8B-B14F-4D97-AF65-F5344CB8AC3E}">
        <p14:creationId xmlns:p14="http://schemas.microsoft.com/office/powerpoint/2010/main" val="38772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3796 L -5.55556E-7 0.2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20092 L 0.2059 0.289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9 0.28981 L 0.3309 -0.080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 -0.08056 L 0.68924 0.1120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8BD7-B2C4-C34C-879B-9F042B597B4B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8C7A3-56C4-625B-0C09-9CDE051BBC4C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10" name="5-point Star 4">
            <a:extLst>
              <a:ext uri="{FF2B5EF4-FFF2-40B4-BE49-F238E27FC236}">
                <a16:creationId xmlns:a16="http://schemas.microsoft.com/office/drawing/2014/main" id="{59527F58-FB95-DBD1-FE1A-78C37AC76A01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C4E83F7C-846F-AEB1-9D39-FD18D974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4117"/>
            <a:ext cx="7772400" cy="216844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719574D-683F-D5BE-F1AE-CCB82B6BC450}"/>
              </a:ext>
            </a:extLst>
          </p:cNvPr>
          <p:cNvSpPr/>
          <p:nvPr/>
        </p:nvSpPr>
        <p:spPr bwMode="auto">
          <a:xfrm>
            <a:off x="609600" y="1885950"/>
            <a:ext cx="3200400" cy="609600"/>
          </a:xfrm>
          <a:prstGeom prst="frame">
            <a:avLst>
              <a:gd name="adj1" fmla="val 2252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CB7F9-F1D6-6D2E-676B-E1249005EB36}"/>
              </a:ext>
            </a:extLst>
          </p:cNvPr>
          <p:cNvSpPr txBox="1"/>
          <p:nvPr/>
        </p:nvSpPr>
        <p:spPr>
          <a:xfrm>
            <a:off x="1676400" y="1056210"/>
            <a:ext cx="597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 Prior Progress	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Without Prior Progress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7ED57FA-8A67-83AB-57E0-DC2089710B47}"/>
              </a:ext>
            </a:extLst>
          </p:cNvPr>
          <p:cNvSpPr/>
          <p:nvPr/>
        </p:nvSpPr>
        <p:spPr bwMode="auto">
          <a:xfrm>
            <a:off x="6816503" y="1394764"/>
            <a:ext cx="1413097" cy="1100786"/>
          </a:xfrm>
          <a:prstGeom prst="frame">
            <a:avLst>
              <a:gd name="adj1" fmla="val 2252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2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290119" y="1593133"/>
            <a:ext cx="8701481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tutorial sessions, tutors provided </a:t>
            </a:r>
            <a:r>
              <a:rPr lang="en-US" sz="16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hints, thought-provoking questions, and less off-topic statements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students</a:t>
            </a:r>
          </a:p>
          <a:p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students 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prior progress 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</a:t>
            </a:r>
            <a:r>
              <a:rPr lang="en-US" sz="16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hints and thought-provoking questions 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tutor compared to the students 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prior progress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8BD7-B2C4-C34C-879B-9F042B597B4B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6199C-8FF2-3B4B-92A4-20B91C94F035}"/>
              </a:ext>
            </a:extLst>
          </p:cNvPr>
          <p:cNvSpPr/>
          <p:nvPr/>
        </p:nvSpPr>
        <p:spPr>
          <a:xfrm>
            <a:off x="290118" y="847118"/>
            <a:ext cx="607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use of instructional strategies in tutoring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8C7A3-56C4-625B-0C09-9CDE051BBC4C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10" name="5-point Star 4">
            <a:extLst>
              <a:ext uri="{FF2B5EF4-FFF2-40B4-BE49-F238E27FC236}">
                <a16:creationId xmlns:a16="http://schemas.microsoft.com/office/drawing/2014/main" id="{59527F58-FB95-DBD1-FE1A-78C37AC76A01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079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246478" y="895350"/>
            <a:ext cx="8132424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Tutoring is one of the </a:t>
            </a:r>
            <a:r>
              <a:rPr lang="en" sz="21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most effective instructional methods </a:t>
            </a:r>
            <a:r>
              <a:rPr lang="en" sz="21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which can help student improve their learning achievements.</a:t>
            </a:r>
            <a:endParaRPr sz="21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229545" y="4385089"/>
            <a:ext cx="746665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VanLehn</a:t>
            </a:r>
            <a:r>
              <a:rPr lang="en" sz="9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K. (2011). The relative effectiveness of human tutoring, intelligent tutoring systems, and other tutoring systems. Educational Psychologist, 46(4), 197-221.</a:t>
            </a:r>
            <a:endParaRPr sz="9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6749" y="2000563"/>
            <a:ext cx="2950451" cy="20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74B3D15-CF82-85A0-E661-1702B03B5C20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11EC19-C700-714F-BA72-6E3B37CC7435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4481E7B2-D387-6847-B43C-0764E33C8303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power of using dialogue acts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types of forest&#10;&#10;Description automatically generated with medium confidence">
            <a:extLst>
              <a:ext uri="{FF2B5EF4-FFF2-40B4-BE49-F238E27FC236}">
                <a16:creationId xmlns:a16="http://schemas.microsoft.com/office/drawing/2014/main" id="{50DE1C9F-1D5D-0390-EAF2-6B91F7DA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42037"/>
            <a:ext cx="5562600" cy="3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290118" y="1524866"/>
            <a:ext cx="8638943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dialogue acts (DAs) has the </a:t>
            </a:r>
            <a:r>
              <a:rPr lang="en-A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en-A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predict students’ problem-solving performance.</a:t>
            </a:r>
          </a:p>
          <a:p>
            <a:endParaRPr lang="en-A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DAs with </a:t>
            </a:r>
            <a:r>
              <a:rPr lang="en-A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factors </a:t>
            </a:r>
            <a:r>
              <a:rPr lang="en-A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N-grams, sentiment contained in utterances) into the student performance prediction can </a:t>
            </a:r>
            <a:r>
              <a:rPr lang="en-AU" sz="16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the prediction accuracy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1EC19-C700-714F-BA72-6E3B37CC7435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4481E7B2-D387-6847-B43C-0764E33C8303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6199C-8FF2-3B4B-92A4-20B91C94F035}"/>
              </a:ext>
            </a:extLst>
          </p:cNvPr>
          <p:cNvSpPr/>
          <p:nvPr/>
        </p:nvSpPr>
        <p:spPr>
          <a:xfrm>
            <a:off x="290118" y="847118"/>
            <a:ext cx="4074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power of using dialogue acts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1155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Findings about Tutoring Practice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F9DAC-65F7-65D4-E7D1-DFCC8145C11A}"/>
              </a:ext>
            </a:extLst>
          </p:cNvPr>
          <p:cNvSpPr/>
          <p:nvPr/>
        </p:nvSpPr>
        <p:spPr>
          <a:xfrm>
            <a:off x="229545" y="841811"/>
            <a:ext cx="764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analysis/Analytics of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politeness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tutoring dialogues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article&#10;&#10;Description automatically generated">
            <a:extLst>
              <a:ext uri="{FF2B5EF4-FFF2-40B4-BE49-F238E27FC236}">
                <a16:creationId xmlns:a16="http://schemas.microsoft.com/office/drawing/2014/main" id="{DF293E13-FFC2-56FC-10AA-B4D0FAC9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7" y="1263389"/>
            <a:ext cx="2926636" cy="2832361"/>
          </a:xfrm>
          <a:prstGeom prst="rect">
            <a:avLst/>
          </a:prstGeom>
        </p:spPr>
      </p:pic>
      <p:pic>
        <p:nvPicPr>
          <p:cNvPr id="7" name="Picture 6" descr="A screenshot of a text&#10;&#10;Description automatically generated">
            <a:extLst>
              <a:ext uri="{FF2B5EF4-FFF2-40B4-BE49-F238E27FC236}">
                <a16:creationId xmlns:a16="http://schemas.microsoft.com/office/drawing/2014/main" id="{2C0C099B-1A3C-B290-2EBF-9BCAA8BA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348" y="1263389"/>
            <a:ext cx="3363429" cy="2832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5C70E1-2D1D-CFCE-29B1-1407871F8E9E}"/>
              </a:ext>
            </a:extLst>
          </p:cNvPr>
          <p:cNvSpPr txBox="1"/>
          <p:nvPr/>
        </p:nvSpPr>
        <p:spPr>
          <a:xfrm>
            <a:off x="229544" y="4171528"/>
            <a:ext cx="7494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Raković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Li,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(2023). On the role of politeness in online human–human tutoring.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British Journal of Educational Technology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Rakovic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(2022, March). Exploring the politeness of instructional strategies from human-human online tutoring dialogues.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LAK22: 12th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282-293).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5-point Star 4">
            <a:extLst>
              <a:ext uri="{FF2B5EF4-FFF2-40B4-BE49-F238E27FC236}">
                <a16:creationId xmlns:a16="http://schemas.microsoft.com/office/drawing/2014/main" id="{1168B431-2FE6-8B6E-3D6B-7020DECC9F26}"/>
              </a:ext>
            </a:extLst>
          </p:cNvPr>
          <p:cNvSpPr/>
          <p:nvPr/>
        </p:nvSpPr>
        <p:spPr>
          <a:xfrm>
            <a:off x="63483" y="42481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5-point Star 4">
            <a:extLst>
              <a:ext uri="{FF2B5EF4-FFF2-40B4-BE49-F238E27FC236}">
                <a16:creationId xmlns:a16="http://schemas.microsoft.com/office/drawing/2014/main" id="{3D6B18CD-CE17-E6F4-B019-5304EFCD51C5}"/>
              </a:ext>
            </a:extLst>
          </p:cNvPr>
          <p:cNvSpPr/>
          <p:nvPr/>
        </p:nvSpPr>
        <p:spPr>
          <a:xfrm>
            <a:off x="63483" y="449469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946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Findings about Tutoring Practice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EEE0E-114B-2A67-9059-98C1F664B7C2}"/>
              </a:ext>
            </a:extLst>
          </p:cNvPr>
          <p:cNvSpPr/>
          <p:nvPr/>
        </p:nvSpPr>
        <p:spPr>
          <a:xfrm>
            <a:off x="229544" y="1299577"/>
            <a:ext cx="8651128" cy="117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effective tutorial sessions, tutors tended to be 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tutorial session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became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direct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guiding students as the session progressed.</a:t>
            </a:r>
          </a:p>
          <a:p>
            <a:pPr algn="just">
              <a:spcAft>
                <a:spcPts val="450"/>
              </a:spcAft>
            </a:pPr>
            <a:endParaRPr lang="en-A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450"/>
              </a:spcAft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F1A2-C7EE-DE42-877C-F07E8655E320}"/>
              </a:ext>
            </a:extLst>
          </p:cNvPr>
          <p:cNvSpPr txBox="1"/>
          <p:nvPr/>
        </p:nvSpPr>
        <p:spPr>
          <a:xfrm>
            <a:off x="472421" y="3935623"/>
            <a:ext cx="72237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Raković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Li, Y.,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(2023). On the role of politeness in online human–human tutoring. 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British Journal of Educational Technology.</a:t>
            </a:r>
          </a:p>
          <a:p>
            <a:pPr algn="just"/>
            <a:endParaRPr lang="en-AU" sz="9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Rakovic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(2022, March). Exploring the politeness of instructional strategies from human-human online tutoring dialogues.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LAK22: 12th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282-293).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5-point Star 4">
            <a:extLst>
              <a:ext uri="{FF2B5EF4-FFF2-40B4-BE49-F238E27FC236}">
                <a16:creationId xmlns:a16="http://schemas.microsoft.com/office/drawing/2014/main" id="{183F31D0-CD7A-1D64-D0AD-A737B1B77BC9}"/>
              </a:ext>
            </a:extLst>
          </p:cNvPr>
          <p:cNvSpPr/>
          <p:nvPr/>
        </p:nvSpPr>
        <p:spPr>
          <a:xfrm>
            <a:off x="257441" y="4019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5-point Star 4">
            <a:extLst>
              <a:ext uri="{FF2B5EF4-FFF2-40B4-BE49-F238E27FC236}">
                <a16:creationId xmlns:a16="http://schemas.microsoft.com/office/drawing/2014/main" id="{735D3E38-3623-4F2F-CBD9-EB6CE463FAE2}"/>
              </a:ext>
            </a:extLst>
          </p:cNvPr>
          <p:cNvSpPr/>
          <p:nvPr/>
        </p:nvSpPr>
        <p:spPr>
          <a:xfrm>
            <a:off x="257441" y="4400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E6A2FC-4DC1-7099-825B-9C21C9FB4F4D}"/>
              </a:ext>
            </a:extLst>
          </p:cNvPr>
          <p:cNvSpPr/>
          <p:nvPr/>
        </p:nvSpPr>
        <p:spPr>
          <a:xfrm>
            <a:off x="229545" y="841811"/>
            <a:ext cx="764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analysis/Analytics of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politeness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tutoring dialogues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08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Findings about Tutoring Practice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EEE0E-114B-2A67-9059-98C1F664B7C2}"/>
              </a:ext>
            </a:extLst>
          </p:cNvPr>
          <p:cNvSpPr/>
          <p:nvPr/>
        </p:nvSpPr>
        <p:spPr>
          <a:xfrm>
            <a:off x="229544" y="1299577"/>
            <a:ext cx="8651128" cy="179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effective tutorial sessions, tutors tended to be 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tutorial session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became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direct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guiding students as the session progressed.</a:t>
            </a:r>
          </a:p>
          <a:p>
            <a:pPr algn="just">
              <a:spcAft>
                <a:spcPts val="450"/>
              </a:spcAft>
            </a:pPr>
            <a:endParaRPr lang="en-A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 from effective tutoring sessions communicate 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politely when asking open-ended questions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students with less prior knowledge than those with higher prior knowledge.</a:t>
            </a:r>
          </a:p>
          <a:p>
            <a:pPr algn="just">
              <a:spcAft>
                <a:spcPts val="450"/>
              </a:spcAft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F1A2-C7EE-DE42-877C-F07E8655E320}"/>
              </a:ext>
            </a:extLst>
          </p:cNvPr>
          <p:cNvSpPr txBox="1"/>
          <p:nvPr/>
        </p:nvSpPr>
        <p:spPr>
          <a:xfrm>
            <a:off x="472421" y="3935623"/>
            <a:ext cx="72237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Raković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Li, Y.,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(2023). On the role of politeness in online human–human tutoring. 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British Journal of Educational Technology.</a:t>
            </a:r>
          </a:p>
          <a:p>
            <a:pPr algn="just"/>
            <a:endParaRPr lang="en-AU" sz="9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Rakovic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(2022, March). Exploring the politeness of instructional strategies from human-human online tutoring dialogues.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LAK22: 12th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282-293).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5-point Star 4">
            <a:extLst>
              <a:ext uri="{FF2B5EF4-FFF2-40B4-BE49-F238E27FC236}">
                <a16:creationId xmlns:a16="http://schemas.microsoft.com/office/drawing/2014/main" id="{183F31D0-CD7A-1D64-D0AD-A737B1B77BC9}"/>
              </a:ext>
            </a:extLst>
          </p:cNvPr>
          <p:cNvSpPr/>
          <p:nvPr/>
        </p:nvSpPr>
        <p:spPr>
          <a:xfrm>
            <a:off x="257441" y="4019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5-point Star 4">
            <a:extLst>
              <a:ext uri="{FF2B5EF4-FFF2-40B4-BE49-F238E27FC236}">
                <a16:creationId xmlns:a16="http://schemas.microsoft.com/office/drawing/2014/main" id="{735D3E38-3623-4F2F-CBD9-EB6CE463FAE2}"/>
              </a:ext>
            </a:extLst>
          </p:cNvPr>
          <p:cNvSpPr/>
          <p:nvPr/>
        </p:nvSpPr>
        <p:spPr>
          <a:xfrm>
            <a:off x="257441" y="4400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241B64-99C8-62FA-4AAE-813F98A75157}"/>
              </a:ext>
            </a:extLst>
          </p:cNvPr>
          <p:cNvSpPr/>
          <p:nvPr/>
        </p:nvSpPr>
        <p:spPr>
          <a:xfrm>
            <a:off x="229545" y="841811"/>
            <a:ext cx="764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analysis/Analytics of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politeness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tutoring dialogues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5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Findings about Tutoring Practice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CEEE0E-114B-2A67-9059-98C1F664B7C2}"/>
              </a:ext>
            </a:extLst>
          </p:cNvPr>
          <p:cNvSpPr/>
          <p:nvPr/>
        </p:nvSpPr>
        <p:spPr>
          <a:xfrm>
            <a:off x="229544" y="1299577"/>
            <a:ext cx="8651128" cy="2752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effective tutorial sessions, tutors tended to be 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tutorial session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became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direct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guiding students as the session progressed.</a:t>
            </a:r>
          </a:p>
          <a:p>
            <a:pPr algn="just">
              <a:spcAft>
                <a:spcPts val="450"/>
              </a:spcAft>
            </a:pPr>
            <a:endParaRPr lang="en-A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 from effective tutoring sessions communicate </a:t>
            </a:r>
            <a:r>
              <a:rPr lang="en-AU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politely when asking open-ended questions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students with less prior knowledge than those with higher prior knowledge.</a:t>
            </a:r>
          </a:p>
          <a:p>
            <a:pPr algn="just">
              <a:spcAft>
                <a:spcPts val="450"/>
              </a:spcAft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450"/>
              </a:spcAft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 can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AU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non-polite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expression for some strategies (e.g., negative feedback) as long as the instruction meets the students’ needs of solving problems</a:t>
            </a:r>
          </a:p>
          <a:p>
            <a:pPr algn="just">
              <a:spcAft>
                <a:spcPts val="450"/>
              </a:spcAft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F1A2-C7EE-DE42-877C-F07E8655E320}"/>
              </a:ext>
            </a:extLst>
          </p:cNvPr>
          <p:cNvSpPr txBox="1"/>
          <p:nvPr/>
        </p:nvSpPr>
        <p:spPr>
          <a:xfrm>
            <a:off x="472421" y="3935623"/>
            <a:ext cx="72237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Raković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Li, Y.,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(2023). On the role of politeness in online human–human tutoring. 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British Journal of Educational Technology.</a:t>
            </a:r>
          </a:p>
          <a:p>
            <a:pPr algn="just"/>
            <a:endParaRPr lang="en-AU" sz="9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Rakovic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Gasevic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(2022, March). Exploring the politeness of instructional strategies from human-human online tutoring dialogues.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LAK22: 12th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282-293).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5-point Star 4">
            <a:extLst>
              <a:ext uri="{FF2B5EF4-FFF2-40B4-BE49-F238E27FC236}">
                <a16:creationId xmlns:a16="http://schemas.microsoft.com/office/drawing/2014/main" id="{183F31D0-CD7A-1D64-D0AD-A737B1B77BC9}"/>
              </a:ext>
            </a:extLst>
          </p:cNvPr>
          <p:cNvSpPr/>
          <p:nvPr/>
        </p:nvSpPr>
        <p:spPr>
          <a:xfrm>
            <a:off x="257441" y="4019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5-point Star 4">
            <a:extLst>
              <a:ext uri="{FF2B5EF4-FFF2-40B4-BE49-F238E27FC236}">
                <a16:creationId xmlns:a16="http://schemas.microsoft.com/office/drawing/2014/main" id="{735D3E38-3623-4F2F-CBD9-EB6CE463FAE2}"/>
              </a:ext>
            </a:extLst>
          </p:cNvPr>
          <p:cNvSpPr/>
          <p:nvPr/>
        </p:nvSpPr>
        <p:spPr>
          <a:xfrm>
            <a:off x="257441" y="440055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75C698-F3B8-78B3-3FD2-927B635FDC94}"/>
              </a:ext>
            </a:extLst>
          </p:cNvPr>
          <p:cNvSpPr/>
          <p:nvPr/>
        </p:nvSpPr>
        <p:spPr>
          <a:xfrm>
            <a:off x="229545" y="841811"/>
            <a:ext cx="764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analysis/Analytics of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politeness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tutoring dialogues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739278" y="850621"/>
            <a:ext cx="766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 the dialogue act is cost demanding and time-consuming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pic>
        <p:nvPicPr>
          <p:cNvPr id="6" name="Picture 5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90A8FD10-7273-2FD3-B358-4FA96FA7B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4" t="12963"/>
          <a:stretch/>
        </p:blipFill>
        <p:spPr>
          <a:xfrm>
            <a:off x="2895599" y="1352550"/>
            <a:ext cx="3352800" cy="3202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6F9E91-8114-DE0C-6474-DCFEE4BE9C8D}"/>
              </a:ext>
            </a:extLst>
          </p:cNvPr>
          <p:cNvSpPr txBox="1"/>
          <p:nvPr/>
        </p:nvSpPr>
        <p:spPr>
          <a:xfrm>
            <a:off x="76200" y="4349471"/>
            <a:ext cx="76654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Rus, V.,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Maharjan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N., &amp;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Banjade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Dialogue act classification in human-to-human tutorial dialogues. In Innovations in smart learning (pp. 185-188). Springer, Singapore.</a:t>
            </a:r>
          </a:p>
        </p:txBody>
      </p:sp>
    </p:spTree>
    <p:extLst>
      <p:ext uri="{BB962C8B-B14F-4D97-AF65-F5344CB8AC3E}">
        <p14:creationId xmlns:p14="http://schemas.microsoft.com/office/powerpoint/2010/main" val="261061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997640" y="2217807"/>
            <a:ext cx="7148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limited budget in terms of finances and human resources, does the training sample size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adequately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the model to correctly classify a certain label?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8904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304800" y="1123950"/>
            <a:ext cx="766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cases of limited sample sizes,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EB199B4E-2DEE-2749-8300-A998C6E2C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2" b="45416"/>
          <a:stretch/>
        </p:blipFill>
        <p:spPr>
          <a:xfrm>
            <a:off x="2057400" y="2157006"/>
            <a:ext cx="4343400" cy="2286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4D23DFF-9100-7D3E-28E5-24EC6F7F6E4D}"/>
              </a:ext>
            </a:extLst>
          </p:cNvPr>
          <p:cNvSpPr/>
          <p:nvPr/>
        </p:nvSpPr>
        <p:spPr bwMode="auto">
          <a:xfrm>
            <a:off x="2196644" y="4174685"/>
            <a:ext cx="4038600" cy="246222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4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304800" y="1123950"/>
            <a:ext cx="766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cases of limited sample sizes, how can we enhance classification performance within 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low-resource setting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EB199B4E-2DEE-2749-8300-A998C6E2C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2" b="45416"/>
          <a:stretch/>
        </p:blipFill>
        <p:spPr>
          <a:xfrm>
            <a:off x="2057400" y="2157006"/>
            <a:ext cx="4343400" cy="2286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4D23DFF-9100-7D3E-28E5-24EC6F7F6E4D}"/>
              </a:ext>
            </a:extLst>
          </p:cNvPr>
          <p:cNvSpPr/>
          <p:nvPr/>
        </p:nvSpPr>
        <p:spPr bwMode="auto">
          <a:xfrm>
            <a:off x="2196644" y="4174685"/>
            <a:ext cx="4038600" cy="246222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9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ADDC06-D465-1547-894D-852C4546CA30}"/>
              </a:ext>
            </a:extLst>
          </p:cNvPr>
          <p:cNvSpPr txBox="1"/>
          <p:nvPr/>
        </p:nvSpPr>
        <p:spPr>
          <a:xfrm>
            <a:off x="685800" y="1885950"/>
            <a:ext cx="7772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personalized tutoring dialogues for the large student cohorts 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92D8EAC-08CD-C90A-CC79-7C68C22112B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53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6C642-2072-3F44-A008-CA819B0DFD00}"/>
              </a:ext>
            </a:extLst>
          </p:cNvPr>
          <p:cNvSpPr txBox="1"/>
          <p:nvPr/>
        </p:nvSpPr>
        <p:spPr>
          <a:xfrm>
            <a:off x="304800" y="1123950"/>
            <a:ext cx="7665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robust is the dialogue act classifier in handling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 distributions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B299F-2C7B-F72A-4DF4-A5D1F61CF22E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98AC2F0C-053C-892E-66C2-A81DF7855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2" b="45416"/>
          <a:stretch/>
        </p:blipFill>
        <p:spPr>
          <a:xfrm>
            <a:off x="2057400" y="2157006"/>
            <a:ext cx="4343400" cy="2286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EB2C2E9-65BE-8E93-EAAD-CDC9ADD061A3}"/>
              </a:ext>
            </a:extLst>
          </p:cNvPr>
          <p:cNvSpPr/>
          <p:nvPr/>
        </p:nvSpPr>
        <p:spPr bwMode="auto">
          <a:xfrm>
            <a:off x="5867400" y="2114550"/>
            <a:ext cx="367844" cy="2514600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00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7806DC-200E-0045-99B5-00A355056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" y="7"/>
            <a:ext cx="4518101" cy="5143493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436E3-33FB-EB9C-967B-D96692094C6E}"/>
              </a:ext>
            </a:extLst>
          </p:cNvPr>
          <p:cNvSpPr txBox="1"/>
          <p:nvPr/>
        </p:nvSpPr>
        <p:spPr>
          <a:xfrm>
            <a:off x="4267200" y="1504950"/>
            <a:ext cx="4876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Does the training sample size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adequately</a:t>
            </a:r>
            <a:r>
              <a:rPr 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enable the model to correctly classify a certain label?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99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5699B-54CC-3BC9-E5C8-BE44719CBCDB}"/>
              </a:ext>
            </a:extLst>
          </p:cNvPr>
          <p:cNvSpPr txBox="1"/>
          <p:nvPr/>
        </p:nvSpPr>
        <p:spPr>
          <a:xfrm>
            <a:off x="266700" y="1196537"/>
            <a:ext cx="8267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millions of tutoring utterances available,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you annotate dialogue acts for these utterances?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C37C-3429-75D4-7EBB-C6E9A02675A8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73B55-76AE-D39C-98AD-3BB4F2B73CF7}"/>
              </a:ext>
            </a:extLst>
          </p:cNvPr>
          <p:cNvSpPr txBox="1"/>
          <p:nvPr/>
        </p:nvSpPr>
        <p:spPr>
          <a:xfrm>
            <a:off x="266700" y="89535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D9D2DB0-99FF-C106-008C-3AE336A1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293013"/>
            <a:ext cx="2851051" cy="1375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74819-2CEC-6AD3-8115-4728527EB056}"/>
              </a:ext>
            </a:extLst>
          </p:cNvPr>
          <p:cNvSpPr txBox="1"/>
          <p:nvPr/>
        </p:nvSpPr>
        <p:spPr>
          <a:xfrm>
            <a:off x="478835" y="4296383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12" name="5-point Star 4">
            <a:extLst>
              <a:ext uri="{FF2B5EF4-FFF2-40B4-BE49-F238E27FC236}">
                <a16:creationId xmlns:a16="http://schemas.microsoft.com/office/drawing/2014/main" id="{4906C3D3-62ED-69F5-AE9F-EF4B4C791723}"/>
              </a:ext>
            </a:extLst>
          </p:cNvPr>
          <p:cNvSpPr/>
          <p:nvPr/>
        </p:nvSpPr>
        <p:spPr>
          <a:xfrm>
            <a:off x="290118" y="4339233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1DE7D7C-68FB-7400-0EEB-731E0CA8ABD3}"/>
              </a:ext>
            </a:extLst>
          </p:cNvPr>
          <p:cNvSpPr/>
          <p:nvPr/>
        </p:nvSpPr>
        <p:spPr bwMode="auto">
          <a:xfrm>
            <a:off x="2209800" y="3028950"/>
            <a:ext cx="3733799" cy="228600"/>
          </a:xfrm>
          <a:prstGeom prst="frame">
            <a:avLst>
              <a:gd name="adj1" fmla="val 92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2074D-1F03-64A7-1E2E-6045D0FDF1A4}"/>
              </a:ext>
            </a:extLst>
          </p:cNvPr>
          <p:cNvSpPr txBox="1"/>
          <p:nvPr/>
        </p:nvSpPr>
        <p:spPr>
          <a:xfrm>
            <a:off x="229544" y="785416"/>
            <a:ext cx="7542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millions of tutoring dialogues available,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you annotate dialogue acts for these dialogues?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Crowd Of People Icons - Free SVG &amp; PNG Crowd Of People Images - Noun Project">
            <a:extLst>
              <a:ext uri="{FF2B5EF4-FFF2-40B4-BE49-F238E27FC236}">
                <a16:creationId xmlns:a16="http://schemas.microsoft.com/office/drawing/2014/main" id="{EC67F918-1E43-596B-BD3A-D98DE07FE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2991" y="2207023"/>
            <a:ext cx="1623706" cy="16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BFBFED-43EF-EDD7-86F3-5FEB36697183}"/>
              </a:ext>
            </a:extLst>
          </p:cNvPr>
          <p:cNvSpPr txBox="1"/>
          <p:nvPr/>
        </p:nvSpPr>
        <p:spPr>
          <a:xfrm flipH="1">
            <a:off x="2475604" y="2223251"/>
            <a:ext cx="67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Hire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5481C09-D5B7-BA7D-BA22-D4B39FED24EB}"/>
              </a:ext>
            </a:extLst>
          </p:cNvPr>
          <p:cNvSpPr/>
          <p:nvPr/>
        </p:nvSpPr>
        <p:spPr>
          <a:xfrm flipH="1">
            <a:off x="7125668" y="2044396"/>
            <a:ext cx="1623706" cy="188570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EBFEAE8-44B1-A3D1-AF60-65C10EAA5913}"/>
              </a:ext>
            </a:extLst>
          </p:cNvPr>
          <p:cNvSpPr/>
          <p:nvPr/>
        </p:nvSpPr>
        <p:spPr>
          <a:xfrm rot="10800000" flipH="1">
            <a:off x="2224602" y="2603377"/>
            <a:ext cx="1486305" cy="8309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96C7D-DABA-94E1-989E-6606C108FA45}"/>
              </a:ext>
            </a:extLst>
          </p:cNvPr>
          <p:cNvSpPr txBox="1"/>
          <p:nvPr/>
        </p:nvSpPr>
        <p:spPr>
          <a:xfrm flipH="1">
            <a:off x="5334613" y="222325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</a:t>
            </a:r>
          </a:p>
        </p:txBody>
      </p:sp>
      <p:pic>
        <p:nvPicPr>
          <p:cNvPr id="1028" name="Picture 4" descr="Premium Vector | Bag of money logo template, sack of money. money cash  heap. vector illustration.">
            <a:extLst>
              <a:ext uri="{FF2B5EF4-FFF2-40B4-BE49-F238E27FC236}">
                <a16:creationId xmlns:a16="http://schemas.microsoft.com/office/drawing/2014/main" id="{77FC2FF6-4877-748A-8A4A-1FDD45DA0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20370" r="11287" b="14445"/>
          <a:stretch/>
        </p:blipFill>
        <p:spPr bwMode="auto">
          <a:xfrm>
            <a:off x="186284" y="2388959"/>
            <a:ext cx="1861118" cy="12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FB6D5B0B-19BF-4BC4-8591-68B52F871454}"/>
              </a:ext>
            </a:extLst>
          </p:cNvPr>
          <p:cNvSpPr/>
          <p:nvPr/>
        </p:nvSpPr>
        <p:spPr>
          <a:xfrm rot="10800000" flipH="1">
            <a:off x="5346697" y="2571749"/>
            <a:ext cx="1611622" cy="8309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927B7EA-29EC-1AED-8A69-FF665DF0D818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9367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n 8">
            <a:extLst>
              <a:ext uri="{FF2B5EF4-FFF2-40B4-BE49-F238E27FC236}">
                <a16:creationId xmlns:a16="http://schemas.microsoft.com/office/drawing/2014/main" id="{65481C09-D5B7-BA7D-BA22-D4B39FED24EB}"/>
              </a:ext>
            </a:extLst>
          </p:cNvPr>
          <p:cNvSpPr/>
          <p:nvPr/>
        </p:nvSpPr>
        <p:spPr>
          <a:xfrm flipH="1">
            <a:off x="380999" y="1809911"/>
            <a:ext cx="2362199" cy="259063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96C7D-DABA-94E1-989E-6606C108FA45}"/>
              </a:ext>
            </a:extLst>
          </p:cNvPr>
          <p:cNvSpPr txBox="1"/>
          <p:nvPr/>
        </p:nvSpPr>
        <p:spPr>
          <a:xfrm flipH="1">
            <a:off x="3477503" y="225371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B6D5B0B-19BF-4BC4-8591-68B52F871454}"/>
              </a:ext>
            </a:extLst>
          </p:cNvPr>
          <p:cNvSpPr/>
          <p:nvPr/>
        </p:nvSpPr>
        <p:spPr>
          <a:xfrm rot="10800000" flipH="1">
            <a:off x="3166418" y="2689731"/>
            <a:ext cx="3111044" cy="8309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689C173B-FA8B-5E63-4F2E-088D17EDCBE4}"/>
              </a:ext>
            </a:extLst>
          </p:cNvPr>
          <p:cNvSpPr>
            <a:spLocks noChangeAspect="1"/>
          </p:cNvSpPr>
          <p:nvPr/>
        </p:nvSpPr>
        <p:spPr>
          <a:xfrm flipH="1">
            <a:off x="6700682" y="2571750"/>
            <a:ext cx="766918" cy="99269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71B52-5C6F-6B23-2BAC-C92B3ACEA7BF}"/>
              </a:ext>
            </a:extLst>
          </p:cNvPr>
          <p:cNvSpPr txBox="1"/>
          <p:nvPr/>
        </p:nvSpPr>
        <p:spPr>
          <a:xfrm>
            <a:off x="229544" y="785416"/>
            <a:ext cx="7542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millions of tutoring dialogues available,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you annotate dialogue acts for these dialogues?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9FF297-42F2-E61C-376A-DF7CD7D6E791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081AB-8A95-7295-821B-14780A14322B}"/>
              </a:ext>
            </a:extLst>
          </p:cNvPr>
          <p:cNvSpPr txBox="1"/>
          <p:nvPr/>
        </p:nvSpPr>
        <p:spPr>
          <a:xfrm>
            <a:off x="457200" y="4436457"/>
            <a:ext cx="72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en-AU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</p:txBody>
      </p:sp>
      <p:sp>
        <p:nvSpPr>
          <p:cNvPr id="8" name="5-point Star 4">
            <a:extLst>
              <a:ext uri="{FF2B5EF4-FFF2-40B4-BE49-F238E27FC236}">
                <a16:creationId xmlns:a16="http://schemas.microsoft.com/office/drawing/2014/main" id="{FD3BBB6E-850C-CBD2-57DF-72180DAEA881}"/>
              </a:ext>
            </a:extLst>
          </p:cNvPr>
          <p:cNvSpPr/>
          <p:nvPr/>
        </p:nvSpPr>
        <p:spPr>
          <a:xfrm>
            <a:off x="268483" y="4479307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4103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per with text on it&#10;&#10;Description automatically generated">
            <a:extLst>
              <a:ext uri="{FF2B5EF4-FFF2-40B4-BE49-F238E27FC236}">
                <a16:creationId xmlns:a16="http://schemas.microsoft.com/office/drawing/2014/main" id="{0E9CA23E-FDDF-FA55-3E4A-5CD678D2F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3"/>
          <a:stretch/>
        </p:blipFill>
        <p:spPr>
          <a:xfrm>
            <a:off x="3289756" y="0"/>
            <a:ext cx="4343400" cy="4780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1C6D5-EC79-B84E-A5BB-D39EF6648009}"/>
              </a:ext>
            </a:extLst>
          </p:cNvPr>
          <p:cNvSpPr txBox="1"/>
          <p:nvPr/>
        </p:nvSpPr>
        <p:spPr>
          <a:xfrm>
            <a:off x="89356" y="1851558"/>
            <a:ext cx="32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whether a DA is only specific to the category of tutors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students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or both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T&amp;S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55ECB-1489-C02C-80E0-E07FDEA65FE3}"/>
              </a:ext>
            </a:extLst>
          </p:cNvPr>
          <p:cNvSpPr txBox="1"/>
          <p:nvPr/>
        </p:nvSpPr>
        <p:spPr>
          <a:xfrm>
            <a:off x="7391400" y="93413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(Frequency)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5B226B7-CAD6-C736-981A-625FA6E1D4AD}"/>
              </a:ext>
            </a:extLst>
          </p:cNvPr>
          <p:cNvSpPr/>
          <p:nvPr/>
        </p:nvSpPr>
        <p:spPr bwMode="auto">
          <a:xfrm>
            <a:off x="3429000" y="2017679"/>
            <a:ext cx="4038600" cy="246222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21CEA069-8D98-177D-FCD0-F186840C55BC}"/>
              </a:ext>
            </a:extLst>
          </p:cNvPr>
          <p:cNvSpPr/>
          <p:nvPr/>
        </p:nvSpPr>
        <p:spPr bwMode="auto">
          <a:xfrm>
            <a:off x="3429000" y="4400550"/>
            <a:ext cx="4038600" cy="246222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B7E883-5548-8355-83C0-3F2794886E5E}"/>
              </a:ext>
            </a:extLst>
          </p:cNvPr>
          <p:cNvSpPr/>
          <p:nvPr/>
        </p:nvSpPr>
        <p:spPr bwMode="auto">
          <a:xfrm>
            <a:off x="3429000" y="3008376"/>
            <a:ext cx="4038600" cy="246888"/>
          </a:xfrm>
          <a:prstGeom prst="frame">
            <a:avLst>
              <a:gd name="adj1" fmla="val 2879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4748A31-B098-6E11-592F-6AC7A85FF4E4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912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2074D-1F03-64A7-1E2E-6045D0FDF1A4}"/>
              </a:ext>
            </a:extLst>
          </p:cNvPr>
          <p:cNvSpPr txBox="1"/>
          <p:nvPr/>
        </p:nvSpPr>
        <p:spPr>
          <a:xfrm>
            <a:off x="952972" y="1962150"/>
            <a:ext cx="7429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randomly select training samples from the whole dataset, does the training sample size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adequately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the model to correctly classify a certain label?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4565B0-5EA1-1AF8-D1B7-18008B468F61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55306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07A29-75B0-3547-52A8-D385DD14FAFD}"/>
              </a:ext>
            </a:extLst>
          </p:cNvPr>
          <p:cNvSpPr txBox="1"/>
          <p:nvPr/>
        </p:nvSpPr>
        <p:spPr>
          <a:xfrm>
            <a:off x="609600" y="1971585"/>
            <a:ext cx="746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Learnability is the capacity of a machine learning algorithm to accurately generalize and make predictions from a finite set of training data.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FED424-D3E1-663A-F186-ED332328E297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56128-748F-E4E2-7BB3-5F583726E2E6}"/>
              </a:ext>
            </a:extLst>
          </p:cNvPr>
          <p:cNvSpPr txBox="1"/>
          <p:nvPr/>
        </p:nvSpPr>
        <p:spPr>
          <a:xfrm>
            <a:off x="262496" y="4248150"/>
            <a:ext cx="7467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Swayamdipta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Schwartz, R., Lourie, N., Wang,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Hajishirzi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Smith, N. A., &amp; Choi, Y. (2020, November). Dataset Cartography: Mapping and Diagnosing Datasets with Training Dynamics.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2020 Conference on Empirical Methods in Natural Language Processing (EMNLP)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9275-9293).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5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07A29-75B0-3547-52A8-D385DD14FAFD}"/>
              </a:ext>
            </a:extLst>
          </p:cNvPr>
          <p:cNvSpPr txBox="1"/>
          <p:nvPr/>
        </p:nvSpPr>
        <p:spPr>
          <a:xfrm>
            <a:off x="609600" y="2156251"/>
            <a:ext cx="723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samples can be categorized into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to 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learn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learn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1C7CB1-F59F-4667-543C-3D607EEFFC72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145D-C41A-3EA1-FC33-8E1104D83E8C}"/>
              </a:ext>
            </a:extLst>
          </p:cNvPr>
          <p:cNvSpPr txBox="1"/>
          <p:nvPr/>
        </p:nvSpPr>
        <p:spPr>
          <a:xfrm>
            <a:off x="229544" y="4248150"/>
            <a:ext cx="74666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Karamcheti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Krishna, R., Fei-Fei, L., &amp; Manning, C. D. (2021, August). Mind Your Outliers! Investigating the Negative Impact of Outliers on Active Learning for Visual Question Answering.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7265-7281).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50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n 8">
            <a:extLst>
              <a:ext uri="{FF2B5EF4-FFF2-40B4-BE49-F238E27FC236}">
                <a16:creationId xmlns:a16="http://schemas.microsoft.com/office/drawing/2014/main" id="{65481C09-D5B7-BA7D-BA22-D4B39FED24EB}"/>
              </a:ext>
            </a:extLst>
          </p:cNvPr>
          <p:cNvSpPr/>
          <p:nvPr/>
        </p:nvSpPr>
        <p:spPr>
          <a:xfrm flipH="1">
            <a:off x="380999" y="1809911"/>
            <a:ext cx="2362199" cy="259063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96C7D-DABA-94E1-989E-6606C108FA45}"/>
              </a:ext>
            </a:extLst>
          </p:cNvPr>
          <p:cNvSpPr txBox="1"/>
          <p:nvPr/>
        </p:nvSpPr>
        <p:spPr>
          <a:xfrm flipH="1">
            <a:off x="3477503" y="225371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B6D5B0B-19BF-4BC4-8591-68B52F871454}"/>
              </a:ext>
            </a:extLst>
          </p:cNvPr>
          <p:cNvSpPr/>
          <p:nvPr/>
        </p:nvSpPr>
        <p:spPr>
          <a:xfrm rot="10800000" flipH="1">
            <a:off x="3166418" y="2689731"/>
            <a:ext cx="3111044" cy="8309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689C173B-FA8B-5E63-4F2E-088D17EDCBE4}"/>
              </a:ext>
            </a:extLst>
          </p:cNvPr>
          <p:cNvSpPr>
            <a:spLocks noChangeAspect="1"/>
          </p:cNvSpPr>
          <p:nvPr/>
        </p:nvSpPr>
        <p:spPr>
          <a:xfrm flipH="1">
            <a:off x="6700682" y="2571750"/>
            <a:ext cx="766918" cy="99269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71B52-5C6F-6B23-2BAC-C92B3ACEA7BF}"/>
              </a:ext>
            </a:extLst>
          </p:cNvPr>
          <p:cNvSpPr txBox="1"/>
          <p:nvPr/>
        </p:nvSpPr>
        <p:spPr>
          <a:xfrm>
            <a:off x="229544" y="785416"/>
            <a:ext cx="7542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millions of tutoring dialogues available,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you annotate dialogue acts for these dialogues?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9FF297-42F2-E61C-376A-DF7CD7D6E791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9612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4CD0E-FAFE-B545-8C6C-07E219EEF224}"/>
              </a:ext>
            </a:extLst>
          </p:cNvPr>
          <p:cNvSpPr txBox="1"/>
          <p:nvPr/>
        </p:nvSpPr>
        <p:spPr>
          <a:xfrm>
            <a:off x="1429215" y="1983128"/>
            <a:ext cx="628556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AU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pportunity for the provision of dialogue tutoring</a:t>
            </a:r>
          </a:p>
          <a:p>
            <a:pPr algn="ctr"/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Dialogue-based Intelligent Tutoring System (ITS)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E4EDF-663B-F24B-B01B-92728DFC5497}"/>
              </a:ext>
            </a:extLst>
          </p:cNvPr>
          <p:cNvSpPr txBox="1"/>
          <p:nvPr/>
        </p:nvSpPr>
        <p:spPr>
          <a:xfrm>
            <a:off x="229545" y="4282768"/>
            <a:ext cx="7162800" cy="57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</a:pP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Litman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Silliman, S. (2004). ITSPOKE: An intelligent tutoring spoken dialogue system. In Demonstration papers at HLT-NAACL 2004 (pp. 5-8).</a:t>
            </a:r>
            <a:endParaRPr lang="en-US" sz="9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5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Graesser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C., Lu, S., Jackson, G. T., Mitchell, H. H., Ventura, M., Olney, A.,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Louwerse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M. (2004).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AutoTutor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tutor with dialogue in natural language.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 Research Methods, Instruments, &amp; Computers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180-192.</a:t>
            </a:r>
            <a:endParaRPr lang="en-A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F7922A9-4D50-CF47-3C67-7A95CCEE5D24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D0834F74-249C-7118-1816-7488B0EAD4A8}"/>
              </a:ext>
            </a:extLst>
          </p:cNvPr>
          <p:cNvSpPr/>
          <p:nvPr/>
        </p:nvSpPr>
        <p:spPr>
          <a:xfrm>
            <a:off x="3276600" y="2495550"/>
            <a:ext cx="3337771" cy="98050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77981-8271-0B14-BB2A-E308DF4C6FDB}"/>
              </a:ext>
            </a:extLst>
          </p:cNvPr>
          <p:cNvSpPr txBox="1"/>
          <p:nvPr/>
        </p:nvSpPr>
        <p:spPr>
          <a:xfrm>
            <a:off x="3771043" y="2315621"/>
            <a:ext cx="1821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934DA8-1744-E9C6-B399-1F9DC94906F0}"/>
              </a:ext>
            </a:extLst>
          </p:cNvPr>
          <p:cNvGrpSpPr/>
          <p:nvPr/>
        </p:nvGrpSpPr>
        <p:grpSpPr>
          <a:xfrm>
            <a:off x="1281899" y="1328113"/>
            <a:ext cx="1707974" cy="2920298"/>
            <a:chOff x="8438919" y="1388126"/>
            <a:chExt cx="2324560" cy="45926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FB1CAE-8E6A-5001-1B10-5F08849B3B30}"/>
                </a:ext>
              </a:extLst>
            </p:cNvPr>
            <p:cNvSpPr/>
            <p:nvPr/>
          </p:nvSpPr>
          <p:spPr>
            <a:xfrm>
              <a:off x="8438919" y="1388126"/>
              <a:ext cx="2324559" cy="29552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993D51-97C1-C7BA-15D2-C5F7041B05CA}"/>
                </a:ext>
              </a:extLst>
            </p:cNvPr>
            <p:cNvSpPr/>
            <p:nvPr/>
          </p:nvSpPr>
          <p:spPr>
            <a:xfrm>
              <a:off x="8438920" y="4354418"/>
              <a:ext cx="2324559" cy="818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E2F621-2404-BD66-7BE7-52A1D9903D7E}"/>
                </a:ext>
              </a:extLst>
            </p:cNvPr>
            <p:cNvSpPr/>
            <p:nvPr/>
          </p:nvSpPr>
          <p:spPr>
            <a:xfrm>
              <a:off x="8438920" y="5172419"/>
              <a:ext cx="2324559" cy="5005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EEB38F-B357-A642-66EF-3F609648CA0E}"/>
                </a:ext>
              </a:extLst>
            </p:cNvPr>
            <p:cNvSpPr/>
            <p:nvPr/>
          </p:nvSpPr>
          <p:spPr>
            <a:xfrm>
              <a:off x="8438919" y="5672991"/>
              <a:ext cx="2324559" cy="3077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Impossible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A9EDBA-9822-C6A8-8878-BE073CC16837}"/>
              </a:ext>
            </a:extLst>
          </p:cNvPr>
          <p:cNvGrpSpPr>
            <a:grpSpLocks noChangeAspect="1"/>
          </p:cNvGrpSpPr>
          <p:nvPr/>
        </p:nvGrpSpPr>
        <p:grpSpPr>
          <a:xfrm>
            <a:off x="6819555" y="2278928"/>
            <a:ext cx="885961" cy="1750397"/>
            <a:chOff x="8438919" y="1388126"/>
            <a:chExt cx="2324560" cy="45926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A9E016-2BA2-1226-9F83-5CF0611B7187}"/>
                </a:ext>
              </a:extLst>
            </p:cNvPr>
            <p:cNvSpPr/>
            <p:nvPr/>
          </p:nvSpPr>
          <p:spPr>
            <a:xfrm>
              <a:off x="8438919" y="1388126"/>
              <a:ext cx="2324559" cy="29552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D6C821-3BEB-9498-4999-7C5CAA4B3B06}"/>
                </a:ext>
              </a:extLst>
            </p:cNvPr>
            <p:cNvSpPr/>
            <p:nvPr/>
          </p:nvSpPr>
          <p:spPr>
            <a:xfrm>
              <a:off x="8438920" y="4354418"/>
              <a:ext cx="2324559" cy="818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D2204F-3B81-2D6A-07FF-4E62F9CC5C21}"/>
                </a:ext>
              </a:extLst>
            </p:cNvPr>
            <p:cNvSpPr/>
            <p:nvPr/>
          </p:nvSpPr>
          <p:spPr>
            <a:xfrm>
              <a:off x="8438920" y="5172419"/>
              <a:ext cx="2324559" cy="5005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8066EF-0EDC-4E68-6FB9-AB7CBA3DDC00}"/>
                </a:ext>
              </a:extLst>
            </p:cNvPr>
            <p:cNvSpPr/>
            <p:nvPr/>
          </p:nvSpPr>
          <p:spPr>
            <a:xfrm>
              <a:off x="8438919" y="5672991"/>
              <a:ext cx="2324559" cy="3077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Impossible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C41C14A-D61E-176C-F1D3-12B07B5A14E4}"/>
              </a:ext>
            </a:extLst>
          </p:cNvPr>
          <p:cNvSpPr txBox="1"/>
          <p:nvPr/>
        </p:nvSpPr>
        <p:spPr>
          <a:xfrm>
            <a:off x="706599" y="774358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Population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96230-7E62-1B8B-AF81-260D512DC5F9}"/>
              </a:ext>
            </a:extLst>
          </p:cNvPr>
          <p:cNvSpPr txBox="1"/>
          <p:nvPr/>
        </p:nvSpPr>
        <p:spPr>
          <a:xfrm>
            <a:off x="6101018" y="1721224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Sample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431F94-099B-AD70-6A23-F52F0781B64D}"/>
              </a:ext>
            </a:extLst>
          </p:cNvPr>
          <p:cNvSpPr txBox="1"/>
          <p:nvPr/>
        </p:nvSpPr>
        <p:spPr>
          <a:xfrm>
            <a:off x="647741" y="182503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FE61C0-4609-CEFE-4443-881987511FB4}"/>
              </a:ext>
            </a:extLst>
          </p:cNvPr>
          <p:cNvSpPr txBox="1"/>
          <p:nvPr/>
        </p:nvSpPr>
        <p:spPr>
          <a:xfrm>
            <a:off x="648980" y="3305065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8A834-870E-52F1-1BF0-85479CFA2A5A}"/>
              </a:ext>
            </a:extLst>
          </p:cNvPr>
          <p:cNvSpPr txBox="1"/>
          <p:nvPr/>
        </p:nvSpPr>
        <p:spPr>
          <a:xfrm>
            <a:off x="644075" y="373441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2993C0-F877-3101-709F-0206A7139C14}"/>
              </a:ext>
            </a:extLst>
          </p:cNvPr>
          <p:cNvSpPr txBox="1"/>
          <p:nvPr/>
        </p:nvSpPr>
        <p:spPr>
          <a:xfrm>
            <a:off x="706599" y="398128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71FD74-B403-CE4E-819F-371F86099560}"/>
              </a:ext>
            </a:extLst>
          </p:cNvPr>
          <p:cNvSpPr txBox="1"/>
          <p:nvPr/>
        </p:nvSpPr>
        <p:spPr>
          <a:xfrm>
            <a:off x="7858420" y="264724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573CD-A242-D7B1-3B65-B2213A0F4E91}"/>
              </a:ext>
            </a:extLst>
          </p:cNvPr>
          <p:cNvSpPr txBox="1"/>
          <p:nvPr/>
        </p:nvSpPr>
        <p:spPr>
          <a:xfrm>
            <a:off x="7858420" y="3405275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EBA567-A46F-C333-F977-8535E097B320}"/>
              </a:ext>
            </a:extLst>
          </p:cNvPr>
          <p:cNvSpPr txBox="1"/>
          <p:nvPr/>
        </p:nvSpPr>
        <p:spPr>
          <a:xfrm>
            <a:off x="7858420" y="363211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C8D038-2DCA-30EC-D31E-925D6FCEC8CE}"/>
              </a:ext>
            </a:extLst>
          </p:cNvPr>
          <p:cNvSpPr txBox="1"/>
          <p:nvPr/>
        </p:nvSpPr>
        <p:spPr>
          <a:xfrm>
            <a:off x="7887274" y="3855257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621BB4-432E-6CCC-A81B-A77F099D7984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FE0D3-7780-D6CE-10A4-67FBB53D787E}"/>
              </a:ext>
            </a:extLst>
          </p:cNvPr>
          <p:cNvSpPr txBox="1"/>
          <p:nvPr/>
        </p:nvSpPr>
        <p:spPr>
          <a:xfrm>
            <a:off x="256939" y="4374420"/>
            <a:ext cx="7467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Swayamdipta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Schwartz, R., Lourie, N., Wang,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Hajishirzi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Smith, N. A., &amp; Choi, Y. (2020, November). Dataset Cartography: Mapping and Diagnosing Datasets with Training Dynamics.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2020 Conference on Empirical Methods in Natural Language Processing (EMNLP)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9275-9293).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4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</a:t>
            </a:r>
          </a:p>
          <a:p>
            <a:pPr marL="0" indent="0">
              <a:spcBef>
                <a:spcPts val="0"/>
              </a:spcBef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Dataset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314197" y="1742223"/>
            <a:ext cx="8335732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approval from the Monash Human Research Ethics Committee (ID: 26156) </a:t>
            </a:r>
          </a:p>
          <a:p>
            <a:endParaRPr lang="en-US" sz="17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selected 50 tutorial dialogue sessions, 3,626 utterances (2,156 tutor utterances and 1,470 student utterances). </a:t>
            </a:r>
          </a:p>
          <a:p>
            <a:endParaRPr lang="en-US" sz="17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Maps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404134" y="2156251"/>
            <a:ext cx="8335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Maps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model-specific tool to inform the difficulty level of machine learning models to learn from the training instances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1365D-FC21-6F92-D45E-4CF5F63627B6}"/>
              </a:ext>
            </a:extLst>
          </p:cNvPr>
          <p:cNvSpPr txBox="1"/>
          <p:nvPr/>
        </p:nvSpPr>
        <p:spPr>
          <a:xfrm>
            <a:off x="262496" y="4248150"/>
            <a:ext cx="7467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Swayamdipta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Schwartz, R., Lourie, N., Wang,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Hajishirzi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Smith, N. A., &amp; Choi, Y. (2020, November). Dataset Cartography: Mapping and Diagnosing Datasets with Training Dynamics.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2020 Conference on Empirical Methods in Natural Language Processing (EMNLP)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9275-9293).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Maps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304800" y="1088138"/>
            <a:ext cx="8686800" cy="211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725" dirty="0"/>
          </a:p>
          <a:p>
            <a:endParaRPr lang="en-US" sz="1725" dirty="0"/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mean probability from the classifier to a given label across the training epochs.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variance in the model's probability estimates for a label across different epochs.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fraction of instances correctly classified by the classifier across the epochs.</a:t>
            </a:r>
          </a:p>
          <a:p>
            <a:endParaRPr lang="en-US" sz="17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163DC-5110-E5AB-907E-44E96D503E1B}"/>
              </a:ext>
            </a:extLst>
          </p:cNvPr>
          <p:cNvSpPr txBox="1"/>
          <p:nvPr/>
        </p:nvSpPr>
        <p:spPr>
          <a:xfrm>
            <a:off x="262496" y="4248150"/>
            <a:ext cx="7467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Swayamdipta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Schwartz, R., Lourie, N., Wang,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Hajishirzi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H., Smith, N. A., &amp; Choi, Y. (2020, November). Dataset Cartography: Mapping and Diagnosing Datasets with Training Dynamics.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2020 Conference on Empirical Methods in Natural Language Processing (EMNLP)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9275-9293).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Maps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2207C-6289-9C51-0C07-0157668F1D24}"/>
              </a:ext>
            </a:extLst>
          </p:cNvPr>
          <p:cNvSpPr txBox="1"/>
          <p:nvPr/>
        </p:nvSpPr>
        <p:spPr>
          <a:xfrm>
            <a:off x="381000" y="1095699"/>
            <a:ext cx="8059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interpret the learnability in categorical level, we categorized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four categories as suggested by a recent study (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Karamcheti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F3F9E71-52CF-A616-7676-EA0E807758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3792221"/>
                  </p:ext>
                </p:extLst>
              </p:nvPr>
            </p:nvGraphicFramePr>
            <p:xfrm>
              <a:off x="1219200" y="2056648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525968996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4745611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Learnability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9364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Correctness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0.75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Easy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486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0.75 &gt;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Correctness</m:t>
                              </m:r>
                              <m:r>
                                <a:rPr lang="zh-CN" altLang="en-US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  <m:r>
                                <a:rPr lang="en-US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Medium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22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0.5 &gt;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Correctness</m:t>
                              </m:r>
                              <m:r>
                                <a:rPr lang="zh-CN" altLang="en-US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  <m:r>
                                <a:rPr lang="en-US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0.25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Hard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301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0.25 &gt;</m:t>
                              </m:r>
                              <m:r>
                                <m:rPr>
                                  <m:nor/>
                                </m:rPr>
                                <a:rPr lang="en-US" sz="1600" dirty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Correctness</m:t>
                              </m:r>
                              <m:r>
                                <a:rPr lang="zh-CN" altLang="en-US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  <m:r>
                                <a:rPr lang="en-US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Impossible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69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F3F9E71-52CF-A616-7676-EA0E807758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3792221"/>
                  </p:ext>
                </p:extLst>
              </p:nvPr>
            </p:nvGraphicFramePr>
            <p:xfrm>
              <a:off x="1219200" y="2056648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525968996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4745611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Learnability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9364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103333" r="-101250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Easy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486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210345" r="-10125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Medium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3422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300000" r="-10125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Hard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301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7" t="-413793" r="-101250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Impossible to learn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74695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394B78-6367-E614-D7D1-9F7CCF0CDBF9}"/>
              </a:ext>
            </a:extLst>
          </p:cNvPr>
          <p:cNvSpPr txBox="1"/>
          <p:nvPr/>
        </p:nvSpPr>
        <p:spPr>
          <a:xfrm>
            <a:off x="229544" y="4248150"/>
            <a:ext cx="74666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Karamcheti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Krishna, R., Fei-Fei, L., &amp; Manning, C. D. (2021, August). Mind Your Outliers! Investigating the Negative Impact of Outliers on Active Learning for Visual Question Answering.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59th Annual Meeting of the Association for Computational Linguistics and the 11th International Joint Conference on Natural Language Processing (Volume 1: Long Papers)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7265-7281).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Active Learning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229545" y="1425282"/>
            <a:ext cx="8335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Baseline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sampling strategy that samples the number of instances uniformly at random from the unlabeled pool (Settles, 2012).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46446-B874-61D0-B7B4-F513E103A91F}"/>
              </a:ext>
            </a:extLst>
          </p:cNvPr>
          <p:cNvSpPr txBox="1"/>
          <p:nvPr/>
        </p:nvSpPr>
        <p:spPr>
          <a:xfrm>
            <a:off x="229545" y="4092820"/>
            <a:ext cx="7390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Settles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2012. Active Learning. Morgan &amp; Claypool Publishers.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Y.,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(2016, December). Active learning using uncertainty information.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2016 23rd International Conference on Pattern Recognition (ICPR)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2646-2651). IEEE.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W., Du, L., &amp; Buntine, W. (2021). Diversity enhanced active learning with strictly proper scoring rules.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10906-10918.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A6D5B-F098-20DB-7FDC-E339FF90E57E}"/>
              </a:ext>
            </a:extLst>
          </p:cNvPr>
          <p:cNvSpPr txBox="1"/>
          <p:nvPr/>
        </p:nvSpPr>
        <p:spPr>
          <a:xfrm>
            <a:off x="229545" y="794778"/>
            <a:ext cx="4134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sampling strategies in AIED</a:t>
            </a:r>
          </a:p>
        </p:txBody>
      </p:sp>
    </p:spTree>
    <p:extLst>
      <p:ext uri="{BB962C8B-B14F-4D97-AF65-F5344CB8AC3E}">
        <p14:creationId xmlns:p14="http://schemas.microsoft.com/office/powerpoint/2010/main" val="107375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Active Learning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229545" y="1425282"/>
            <a:ext cx="833573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Baseline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sampling strategy that samples the number of instances uniformly at random from the unlabeled pool (Settles, 2012). 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Entropy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uncertainty-based method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chooses the instances with the highest entropy scores of the predictive distribution from the unlabeled pool (Yang, 2016).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46446-B874-61D0-B7B4-F513E103A91F}"/>
              </a:ext>
            </a:extLst>
          </p:cNvPr>
          <p:cNvSpPr txBox="1"/>
          <p:nvPr/>
        </p:nvSpPr>
        <p:spPr>
          <a:xfrm>
            <a:off x="229545" y="4092820"/>
            <a:ext cx="7390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Settles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2012. Active Learning. Morgan &amp; Claypool Publishers.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Y.,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(2016, December). Active learning using uncertainty information.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2016 23rd International Conference on Pattern Recognition (ICPR)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2646-2651). IEEE.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W., Du, L., &amp; Buntine, W. (2021). Diversity enhanced active learning with strictly proper scoring rules.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10906-10918.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9FBE5-D97F-A86C-F079-D6DBA974E558}"/>
              </a:ext>
            </a:extLst>
          </p:cNvPr>
          <p:cNvSpPr txBox="1"/>
          <p:nvPr/>
        </p:nvSpPr>
        <p:spPr>
          <a:xfrm>
            <a:off x="229545" y="794778"/>
            <a:ext cx="4134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sampling strategies in AIED</a:t>
            </a:r>
          </a:p>
        </p:txBody>
      </p:sp>
    </p:spTree>
    <p:extLst>
      <p:ext uri="{BB962C8B-B14F-4D97-AF65-F5344CB8AC3E}">
        <p14:creationId xmlns:p14="http://schemas.microsoft.com/office/powerpoint/2010/main" val="16519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Active Learning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229545" y="1425282"/>
            <a:ext cx="833573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Baseline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sampling strategy that samples the number of instances uniformly at random from the unlabeled pool (Settles, 2012).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Entropy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uncertainty-based method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chooses the instances with the highest entropy scores of the predictive distribution from the unlabeled pool (Yang, 2016).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Confidence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another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uncertainty-based method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chooses the instances with the least confidence scores of the predictive distribution from the unlabeled pool (Burr, 2012).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46446-B874-61D0-B7B4-F513E103A91F}"/>
              </a:ext>
            </a:extLst>
          </p:cNvPr>
          <p:cNvSpPr txBox="1"/>
          <p:nvPr/>
        </p:nvSpPr>
        <p:spPr>
          <a:xfrm>
            <a:off x="229545" y="4092820"/>
            <a:ext cx="7390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Settles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2012. Active Learning. Morgan &amp; Claypool Publishers.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Y.,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(2016, December). Active learning using uncertainty information.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2016 23rd International Conference on Pattern Recognition (ICPR)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2646-2651). IEEE.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W., Du, L., &amp; Buntine, W. (2021). Diversity enhanced active learning with strictly proper scoring rules.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10906-10918.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42D98-822A-F675-E53B-503B7E1FDDFD}"/>
              </a:ext>
            </a:extLst>
          </p:cNvPr>
          <p:cNvSpPr txBox="1"/>
          <p:nvPr/>
        </p:nvSpPr>
        <p:spPr>
          <a:xfrm>
            <a:off x="229545" y="794778"/>
            <a:ext cx="4134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sampling strategies in AIED</a:t>
            </a:r>
          </a:p>
        </p:txBody>
      </p:sp>
    </p:spTree>
    <p:extLst>
      <p:ext uri="{BB962C8B-B14F-4D97-AF65-F5344CB8AC3E}">
        <p14:creationId xmlns:p14="http://schemas.microsoft.com/office/powerpoint/2010/main" val="6086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9609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Active Learning</a:t>
            </a: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64CA4-FA50-E74D-8AA5-332B7E8E5344}"/>
              </a:ext>
            </a:extLst>
          </p:cNvPr>
          <p:cNvSpPr txBox="1"/>
          <p:nvPr/>
        </p:nvSpPr>
        <p:spPr>
          <a:xfrm>
            <a:off x="229545" y="1425282"/>
            <a:ext cx="833573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Baseline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sampling strategy that samples the number of instances uniformly at random from the unlabeled pool (Settles, 2012).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Entropy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uncertainty-based method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chooses the instances with the highest entropy scores of the predictive distribution from the unlabeled pool (Yang, 2016).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Confidence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another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uncertainty-based method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chooses the instances with the least confidence scores of the predictive distribution from the unlabeled pool (Burr, 2012). </a:t>
            </a:r>
          </a:p>
          <a:p>
            <a:pPr>
              <a:spcAft>
                <a:spcPts val="6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pool-based AL method proposed by Tan et al. (2021). The method involves both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diversity and uncertainty measures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the sampling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46446-B874-61D0-B7B4-F513E103A91F}"/>
              </a:ext>
            </a:extLst>
          </p:cNvPr>
          <p:cNvSpPr txBox="1"/>
          <p:nvPr/>
        </p:nvSpPr>
        <p:spPr>
          <a:xfrm>
            <a:off x="229545" y="4092820"/>
            <a:ext cx="7390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Settles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2012. Active Learning. Morgan &amp; Claypool Publishers.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Y.,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(2016, December). Active learning using uncertainty information.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2016 23rd International Conference on Pattern Recognition (ICPR)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2646-2651). IEEE.</a:t>
            </a:r>
          </a:p>
          <a:p>
            <a:pPr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W., Du, L., &amp; Buntine, W. (2021). Diversity enhanced active learning with strictly proper scoring rules.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10906-10918.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3294A-0BC5-EAE2-187D-63ADFB3B6A5F}"/>
              </a:ext>
            </a:extLst>
          </p:cNvPr>
          <p:cNvSpPr txBox="1"/>
          <p:nvPr/>
        </p:nvSpPr>
        <p:spPr>
          <a:xfrm>
            <a:off x="229545" y="794778"/>
            <a:ext cx="4134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sampling strategies in AIED</a:t>
            </a:r>
          </a:p>
        </p:txBody>
      </p:sp>
    </p:spTree>
    <p:extLst>
      <p:ext uri="{BB962C8B-B14F-4D97-AF65-F5344CB8AC3E}">
        <p14:creationId xmlns:p14="http://schemas.microsoft.com/office/powerpoint/2010/main" val="18722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</a:p>
          <a:p>
            <a:pPr marL="0" indent="0">
              <a:spcBef>
                <a:spcPts val="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/>
          </a:p>
        </p:txBody>
      </p:sp>
      <p:pic>
        <p:nvPicPr>
          <p:cNvPr id="4" name="Picture 3" descr="A picture containing line, plot, screenshot, diagram&#10;&#10;Description automatically generated">
            <a:extLst>
              <a:ext uri="{FF2B5EF4-FFF2-40B4-BE49-F238E27FC236}">
                <a16:creationId xmlns:a16="http://schemas.microsoft.com/office/drawing/2014/main" id="{85311A09-45A1-7BBF-F529-9D13FB87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00150"/>
            <a:ext cx="6402494" cy="3106310"/>
          </a:xfrm>
          <a:prstGeom prst="rect">
            <a:avLst/>
          </a:prstGeom>
        </p:spPr>
      </p:pic>
      <p:sp>
        <p:nvSpPr>
          <p:cNvPr id="6" name="Google Shape;370;g1fd92cd080c_2_186">
            <a:extLst>
              <a:ext uri="{FF2B5EF4-FFF2-40B4-BE49-F238E27FC236}">
                <a16:creationId xmlns:a16="http://schemas.microsoft.com/office/drawing/2014/main" id="{C67D315F-00E2-86DE-6516-D509D1A58A38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5-point Star 4">
            <a:extLst>
              <a:ext uri="{FF2B5EF4-FFF2-40B4-BE49-F238E27FC236}">
                <a16:creationId xmlns:a16="http://schemas.microsoft.com/office/drawing/2014/main" id="{93B29FFE-B895-D8B4-C8DF-DA72F9555463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130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4CD0E-FAFE-B545-8C6C-07E219EEF224}"/>
              </a:ext>
            </a:extLst>
          </p:cNvPr>
          <p:cNvSpPr txBox="1"/>
          <p:nvPr/>
        </p:nvSpPr>
        <p:spPr>
          <a:xfrm>
            <a:off x="1652354" y="913212"/>
            <a:ext cx="58392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Dialogue-based Intelligent Tutoring System (ITS)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E4EDF-663B-F24B-B01B-92728DFC5497}"/>
              </a:ext>
            </a:extLst>
          </p:cNvPr>
          <p:cNvSpPr txBox="1"/>
          <p:nvPr/>
        </p:nvSpPr>
        <p:spPr>
          <a:xfrm>
            <a:off x="229545" y="4282768"/>
            <a:ext cx="7162800" cy="57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</a:pP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Litman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Silliman, S. (2004). ITSPOKE: An intelligent tutoring spoken dialogue system. In Demonstration papers at HLT-NAACL 2004 (pp. 5-8).</a:t>
            </a:r>
            <a:endParaRPr lang="en-US" sz="9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5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Graesser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C., Lu, S., Jackson, G. T., Mitchell, H. H., Ventura, M., Olney, A.,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Louwerse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M. (2004).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AutoTutor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tutor with dialogue in natural language.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 Research Methods, Instruments, &amp; Computers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180-192.</a:t>
            </a:r>
            <a:endParaRPr lang="en-A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F7922A9-4D50-CF47-3C67-7A95CCEE5D24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1449F0-0984-F772-C52A-D761A20B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29" y="1646184"/>
            <a:ext cx="3101846" cy="2299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0383-0B42-FBE8-8CF4-0EFA82F0D041}"/>
              </a:ext>
            </a:extLst>
          </p:cNvPr>
          <p:cNvSpPr txBox="1"/>
          <p:nvPr/>
        </p:nvSpPr>
        <p:spPr>
          <a:xfrm>
            <a:off x="6053377" y="3913101"/>
            <a:ext cx="115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AutoTutor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during ITSPOKE Human-Computer Spoken Dialogue | Download  Scientific Diagram">
            <a:extLst>
              <a:ext uri="{FF2B5EF4-FFF2-40B4-BE49-F238E27FC236}">
                <a16:creationId xmlns:a16="http://schemas.microsoft.com/office/drawing/2014/main" id="{C18EE59B-12B6-B4D4-A2E1-D1B58255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44617"/>
            <a:ext cx="3098477" cy="23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24110-DAB7-19DD-A4B5-80A58D96771B}"/>
              </a:ext>
            </a:extLst>
          </p:cNvPr>
          <p:cNvSpPr txBox="1"/>
          <p:nvPr/>
        </p:nvSpPr>
        <p:spPr>
          <a:xfrm>
            <a:off x="1429215" y="39401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ITSPOKE</a:t>
            </a:r>
          </a:p>
        </p:txBody>
      </p:sp>
    </p:spTree>
    <p:extLst>
      <p:ext uri="{BB962C8B-B14F-4D97-AF65-F5344CB8AC3E}">
        <p14:creationId xmlns:p14="http://schemas.microsoft.com/office/powerpoint/2010/main" val="13566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</a:p>
          <a:p>
            <a:pPr marL="0" indent="0">
              <a:spcBef>
                <a:spcPts val="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/>
          </a:p>
        </p:txBody>
      </p:sp>
      <p:pic>
        <p:nvPicPr>
          <p:cNvPr id="4" name="Picture 3" descr="A picture containing line, plot, screenshot, diagram&#10;&#10;Description automatically generated">
            <a:extLst>
              <a:ext uri="{FF2B5EF4-FFF2-40B4-BE49-F238E27FC236}">
                <a16:creationId xmlns:a16="http://schemas.microsoft.com/office/drawing/2014/main" id="{85311A09-45A1-7BBF-F529-9D13FB87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00150"/>
            <a:ext cx="6402494" cy="3106310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FA0203C1-171B-7D1F-66B1-BF860A7A53CC}"/>
              </a:ext>
            </a:extLst>
          </p:cNvPr>
          <p:cNvSpPr/>
          <p:nvPr/>
        </p:nvSpPr>
        <p:spPr bwMode="auto">
          <a:xfrm rot="676676">
            <a:off x="1918337" y="833776"/>
            <a:ext cx="4800600" cy="1524000"/>
          </a:xfrm>
          <a:prstGeom prst="donut">
            <a:avLst>
              <a:gd name="adj" fmla="val 1757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Google Shape;370;g1fd92cd080c_2_186">
            <a:extLst>
              <a:ext uri="{FF2B5EF4-FFF2-40B4-BE49-F238E27FC236}">
                <a16:creationId xmlns:a16="http://schemas.microsoft.com/office/drawing/2014/main" id="{94D0ABA6-F8B8-C944-C543-EAAB9659D592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5-point Star 4">
            <a:extLst>
              <a:ext uri="{FF2B5EF4-FFF2-40B4-BE49-F238E27FC236}">
                <a16:creationId xmlns:a16="http://schemas.microsoft.com/office/drawing/2014/main" id="{1AF27523-9230-6D34-4589-806E197C44E0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</a:p>
          <a:p>
            <a:pPr marL="0" indent="0">
              <a:spcBef>
                <a:spcPts val="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51</a:t>
            </a:fld>
            <a:endParaRPr/>
          </a:p>
        </p:txBody>
      </p:sp>
      <p:pic>
        <p:nvPicPr>
          <p:cNvPr id="4" name="Picture 3" descr="A picture containing line, plot, screenshot, diagram&#10;&#10;Description automatically generated">
            <a:extLst>
              <a:ext uri="{FF2B5EF4-FFF2-40B4-BE49-F238E27FC236}">
                <a16:creationId xmlns:a16="http://schemas.microsoft.com/office/drawing/2014/main" id="{85311A09-45A1-7BBF-F529-9D13FB87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00150"/>
            <a:ext cx="6402494" cy="310631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81D5C4E6-40E3-859E-94AA-0C236246996B}"/>
              </a:ext>
            </a:extLst>
          </p:cNvPr>
          <p:cNvSpPr/>
          <p:nvPr/>
        </p:nvSpPr>
        <p:spPr bwMode="auto">
          <a:xfrm rot="19285393">
            <a:off x="4689318" y="2332299"/>
            <a:ext cx="3114590" cy="1507328"/>
          </a:xfrm>
          <a:prstGeom prst="donut">
            <a:avLst>
              <a:gd name="adj" fmla="val 1757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Google Shape;370;g1fd92cd080c_2_186">
            <a:extLst>
              <a:ext uri="{FF2B5EF4-FFF2-40B4-BE49-F238E27FC236}">
                <a16:creationId xmlns:a16="http://schemas.microsoft.com/office/drawing/2014/main" id="{54759991-45B6-FFA5-4AFC-34DE9AEF4C39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5-point Star 4">
            <a:extLst>
              <a:ext uri="{FF2B5EF4-FFF2-40B4-BE49-F238E27FC236}">
                <a16:creationId xmlns:a16="http://schemas.microsoft.com/office/drawing/2014/main" id="{5D2DD56E-3B8B-8B10-747C-EF5558A542D2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432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Map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</a:p>
          <a:p>
            <a:pPr marL="0" indent="0">
              <a:spcBef>
                <a:spcPts val="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52</a:t>
            </a:fld>
            <a:endParaRPr/>
          </a:p>
        </p:txBody>
      </p:sp>
      <p:pic>
        <p:nvPicPr>
          <p:cNvPr id="4" name="Picture 3" descr="A picture containing line, plot, screenshot, diagram&#10;&#10;Description automatically generated">
            <a:extLst>
              <a:ext uri="{FF2B5EF4-FFF2-40B4-BE49-F238E27FC236}">
                <a16:creationId xmlns:a16="http://schemas.microsoft.com/office/drawing/2014/main" id="{85311A09-45A1-7BBF-F529-9D13FB87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00150"/>
            <a:ext cx="6402494" cy="310631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81D5C4E6-40E3-859E-94AA-0C236246996B}"/>
              </a:ext>
            </a:extLst>
          </p:cNvPr>
          <p:cNvSpPr/>
          <p:nvPr/>
        </p:nvSpPr>
        <p:spPr bwMode="auto">
          <a:xfrm rot="20890507">
            <a:off x="1747760" y="2958400"/>
            <a:ext cx="2419232" cy="1284099"/>
          </a:xfrm>
          <a:prstGeom prst="donut">
            <a:avLst>
              <a:gd name="adj" fmla="val 1757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Google Shape;370;g1fd92cd080c_2_186">
            <a:extLst>
              <a:ext uri="{FF2B5EF4-FFF2-40B4-BE49-F238E27FC236}">
                <a16:creationId xmlns:a16="http://schemas.microsoft.com/office/drawing/2014/main" id="{85313F7F-70DE-7834-9C43-A9CA167754CC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5-point Star 4">
            <a:extLst>
              <a:ext uri="{FF2B5EF4-FFF2-40B4-BE49-F238E27FC236}">
                <a16:creationId xmlns:a16="http://schemas.microsoft.com/office/drawing/2014/main" id="{71567D30-1C7D-8FE5-670C-6945BF134E14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644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d92cd080c_2_285"/>
          <p:cNvSpPr txBox="1">
            <a:spLocks noGrp="1"/>
          </p:cNvSpPr>
          <p:nvPr>
            <p:ph type="body" idx="2"/>
          </p:nvPr>
        </p:nvSpPr>
        <p:spPr>
          <a:xfrm>
            <a:off x="229545" y="244731"/>
            <a:ext cx="6912235" cy="4982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Dataset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3" name="Google Shape;463;g1fd92cd080c_2_28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53</a:t>
            </a:fld>
            <a:endParaRPr/>
          </a:p>
        </p:txBody>
      </p:sp>
      <p:pic>
        <p:nvPicPr>
          <p:cNvPr id="4" name="Picture 3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3A829A85-EDF9-1A2B-7A60-7600D76D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81150"/>
            <a:ext cx="7772400" cy="26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  <a:endParaRPr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54</a:t>
            </a:fld>
            <a:endParaRPr/>
          </a:p>
        </p:txBody>
      </p:sp>
      <p:pic>
        <p:nvPicPr>
          <p:cNvPr id="3" name="Picture 2" descr="A picture containing text, font, number, line&#10;&#10;Description automatically generated">
            <a:extLst>
              <a:ext uri="{FF2B5EF4-FFF2-40B4-BE49-F238E27FC236}">
                <a16:creationId xmlns:a16="http://schemas.microsoft.com/office/drawing/2014/main" id="{77A75D9E-9157-4FDB-1CCE-A2ED8864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4" y="1445634"/>
            <a:ext cx="7766404" cy="2450956"/>
          </a:xfrm>
          <a:prstGeom prst="rect">
            <a:avLst/>
          </a:prstGeom>
        </p:spPr>
      </p:pic>
      <p:sp>
        <p:nvSpPr>
          <p:cNvPr id="5" name="Google Shape;370;g1fd92cd080c_2_186">
            <a:extLst>
              <a:ext uri="{FF2B5EF4-FFF2-40B4-BE49-F238E27FC236}">
                <a16:creationId xmlns:a16="http://schemas.microsoft.com/office/drawing/2014/main" id="{BDCF0207-AC9D-576B-6137-59B3C799D6EA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5-point Star 4">
            <a:extLst>
              <a:ext uri="{FF2B5EF4-FFF2-40B4-BE49-F238E27FC236}">
                <a16:creationId xmlns:a16="http://schemas.microsoft.com/office/drawing/2014/main" id="{99046B61-37D7-8502-69CD-AA59B9862B36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545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d92cd080c_2_18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 marL="0" indent="0">
              <a:spcBef>
                <a:spcPts val="0"/>
              </a:spcBef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sample informativeness levels of annotated dialogue acts</a:t>
            </a:r>
            <a:endParaRPr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55</a:t>
            </a:fld>
            <a:endParaRPr/>
          </a:p>
        </p:txBody>
      </p:sp>
      <p:pic>
        <p:nvPicPr>
          <p:cNvPr id="3" name="Picture 2" descr="A picture containing text, font, number, line&#10;&#10;Description automatically generated">
            <a:extLst>
              <a:ext uri="{FF2B5EF4-FFF2-40B4-BE49-F238E27FC236}">
                <a16:creationId xmlns:a16="http://schemas.microsoft.com/office/drawing/2014/main" id="{77A75D9E-9157-4FDB-1CCE-A2ED8864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98" y="1885950"/>
            <a:ext cx="5254902" cy="1658365"/>
          </a:xfrm>
          <a:prstGeom prst="rect">
            <a:avLst/>
          </a:prstGeom>
        </p:spPr>
      </p:pic>
      <p:sp>
        <p:nvSpPr>
          <p:cNvPr id="5" name="Google Shape;370;g1fd92cd080c_2_186">
            <a:extLst>
              <a:ext uri="{FF2B5EF4-FFF2-40B4-BE49-F238E27FC236}">
                <a16:creationId xmlns:a16="http://schemas.microsoft.com/office/drawing/2014/main" id="{BDCF0207-AC9D-576B-6137-59B3C799D6EA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5-point Star 4">
            <a:extLst>
              <a:ext uri="{FF2B5EF4-FFF2-40B4-BE49-F238E27FC236}">
                <a16:creationId xmlns:a16="http://schemas.microsoft.com/office/drawing/2014/main" id="{99046B61-37D7-8502-69CD-AA59B9862B36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C8B31-BDCF-A48D-22BF-73E34CC10789}"/>
              </a:ext>
            </a:extLst>
          </p:cNvPr>
          <p:cNvSpPr txBox="1"/>
          <p:nvPr/>
        </p:nvSpPr>
        <p:spPr>
          <a:xfrm>
            <a:off x="297077" y="1294477"/>
            <a:ext cx="31117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E61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Question – Easy</a:t>
            </a:r>
          </a:p>
          <a:p>
            <a:r>
              <a:rPr lang="en-US" sz="1600" dirty="0">
                <a:solidFill>
                  <a:srgbClr val="4E61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Feedback by Image – Easy</a:t>
            </a:r>
          </a:p>
          <a:p>
            <a:endParaRPr lang="en-US" sz="1600" dirty="0">
              <a:solidFill>
                <a:srgbClr val="4E61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7CF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– Medium</a:t>
            </a:r>
          </a:p>
          <a:p>
            <a:r>
              <a:rPr lang="en-US" sz="1600" dirty="0">
                <a:solidFill>
                  <a:srgbClr val="87CF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Question – Medium</a:t>
            </a:r>
          </a:p>
          <a:p>
            <a:r>
              <a:rPr lang="en-US" sz="1600" dirty="0">
                <a:solidFill>
                  <a:srgbClr val="87CF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Question – Medium</a:t>
            </a:r>
          </a:p>
          <a:p>
            <a:endParaRPr lang="en-US" sz="1600" dirty="0">
              <a:solidFill>
                <a:srgbClr val="87CF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EB9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Understanding – Hard</a:t>
            </a:r>
          </a:p>
          <a:p>
            <a:endParaRPr lang="en-US" sz="1600" dirty="0">
              <a:solidFill>
                <a:srgbClr val="FEB9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D740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Ready Answer - Impossible</a:t>
            </a:r>
          </a:p>
        </p:txBody>
      </p:sp>
    </p:spTree>
    <p:extLst>
      <p:ext uri="{BB962C8B-B14F-4D97-AF65-F5344CB8AC3E}">
        <p14:creationId xmlns:p14="http://schemas.microsoft.com/office/powerpoint/2010/main" val="9905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/>
          </a:p>
        </p:txBody>
      </p:sp>
      <p:pic>
        <p:nvPicPr>
          <p:cNvPr id="4" name="Picture 3" descr="A picture containing plot, line, diagram&#10;&#10;Description automatically generated">
            <a:extLst>
              <a:ext uri="{FF2B5EF4-FFF2-40B4-BE49-F238E27FC236}">
                <a16:creationId xmlns:a16="http://schemas.microsoft.com/office/drawing/2014/main" id="{9CBC3CD9-337D-5E7C-16D6-60DBE99E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76350"/>
            <a:ext cx="6702137" cy="2966429"/>
          </a:xfrm>
          <a:prstGeom prst="rect">
            <a:avLst/>
          </a:prstGeom>
        </p:spPr>
      </p:pic>
      <p:sp>
        <p:nvSpPr>
          <p:cNvPr id="5" name="Google Shape;368;g1fd92cd080c_2_186">
            <a:extLst>
              <a:ext uri="{FF2B5EF4-FFF2-40B4-BE49-F238E27FC236}">
                <a16:creationId xmlns:a16="http://schemas.microsoft.com/office/drawing/2014/main" id="{43A5864B-7468-D875-FCA1-FBF32FA14C59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 marL="0" indent="0">
              <a:spcBef>
                <a:spcPts val="0"/>
              </a:spcBef>
            </a:pPr>
            <a:r>
              <a:rPr lang="en-AU" sz="16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extent to which statistical AL methods support the classifier training on the dialogue acts with different informativeness levels.</a:t>
            </a:r>
          </a:p>
        </p:txBody>
      </p:sp>
      <p:sp>
        <p:nvSpPr>
          <p:cNvPr id="8" name="Google Shape;370;g1fd92cd080c_2_186">
            <a:extLst>
              <a:ext uri="{FF2B5EF4-FFF2-40B4-BE49-F238E27FC236}">
                <a16:creationId xmlns:a16="http://schemas.microsoft.com/office/drawing/2014/main" id="{3435CCD4-A138-4FEA-947A-23D62AAA4A68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5-point Star 4">
            <a:extLst>
              <a:ext uri="{FF2B5EF4-FFF2-40B4-BE49-F238E27FC236}">
                <a16:creationId xmlns:a16="http://schemas.microsoft.com/office/drawing/2014/main" id="{C3115D13-86B7-BC2B-D6AE-5EA6F456AAE5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241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/>
          </a:p>
        </p:txBody>
      </p:sp>
      <p:pic>
        <p:nvPicPr>
          <p:cNvPr id="3" name="Picture 2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2FFD38A1-F200-962F-1B4A-DF5557E7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182"/>
          <a:stretch/>
        </p:blipFill>
        <p:spPr>
          <a:xfrm>
            <a:off x="1779443" y="946096"/>
            <a:ext cx="2075585" cy="1625654"/>
          </a:xfrm>
          <a:prstGeom prst="rect">
            <a:avLst/>
          </a:prstGeom>
        </p:spPr>
      </p:pic>
      <p:pic>
        <p:nvPicPr>
          <p:cNvPr id="6" name="Picture 5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4CA767A-914C-F0F9-A9E7-4C7CB7991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182"/>
          <a:stretch/>
        </p:blipFill>
        <p:spPr>
          <a:xfrm>
            <a:off x="1779443" y="2644441"/>
            <a:ext cx="2075585" cy="1625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2" name="Picture 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145EB1D1-94F2-BF34-EB92-7EA374AC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4107482" y="2644441"/>
            <a:ext cx="791307" cy="1625654"/>
          </a:xfrm>
          <a:prstGeom prst="rect">
            <a:avLst/>
          </a:prstGeom>
        </p:spPr>
      </p:pic>
      <p:pic>
        <p:nvPicPr>
          <p:cNvPr id="4" name="Picture 3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1031DE0-9BCD-9BB9-A251-6503D276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4107482" y="946096"/>
            <a:ext cx="791307" cy="1625654"/>
          </a:xfrm>
          <a:prstGeom prst="rect">
            <a:avLst/>
          </a:prstGeom>
        </p:spPr>
      </p:pic>
      <p:pic>
        <p:nvPicPr>
          <p:cNvPr id="5" name="Picture 4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4F765D97-0BF6-E808-E657-D8D9A8608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2817235" y="4171737"/>
            <a:ext cx="1240172" cy="196716"/>
          </a:xfrm>
          <a:prstGeom prst="rect">
            <a:avLst/>
          </a:prstGeom>
        </p:spPr>
      </p:pic>
      <p:pic>
        <p:nvPicPr>
          <p:cNvPr id="9" name="Picture 8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E8F044EB-AAC6-CDA3-6354-4964A7AF1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2776600" y="2469620"/>
            <a:ext cx="1240172" cy="19671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48CE882-C786-2890-286A-1D924A6283E4}"/>
              </a:ext>
            </a:extLst>
          </p:cNvPr>
          <p:cNvSpPr/>
          <p:nvPr/>
        </p:nvSpPr>
        <p:spPr bwMode="auto">
          <a:xfrm>
            <a:off x="3566943" y="964219"/>
            <a:ext cx="3048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CE17BBC-4E1D-A0A3-374B-740908C98D16}"/>
              </a:ext>
            </a:extLst>
          </p:cNvPr>
          <p:cNvSpPr/>
          <p:nvPr/>
        </p:nvSpPr>
        <p:spPr bwMode="auto">
          <a:xfrm>
            <a:off x="3550228" y="2657540"/>
            <a:ext cx="3048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Google Shape;368;g1fd92cd080c_2_186">
            <a:extLst>
              <a:ext uri="{FF2B5EF4-FFF2-40B4-BE49-F238E27FC236}">
                <a16:creationId xmlns:a16="http://schemas.microsoft.com/office/drawing/2014/main" id="{FAA2988D-4587-AD89-DDF1-A3FC00701F2B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8" name="Google Shape;370;g1fd92cd080c_2_186">
            <a:extLst>
              <a:ext uri="{FF2B5EF4-FFF2-40B4-BE49-F238E27FC236}">
                <a16:creationId xmlns:a16="http://schemas.microsoft.com/office/drawing/2014/main" id="{6904822D-C023-00E6-A203-827246061BD0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" name="5-point Star 4">
            <a:extLst>
              <a:ext uri="{FF2B5EF4-FFF2-40B4-BE49-F238E27FC236}">
                <a16:creationId xmlns:a16="http://schemas.microsoft.com/office/drawing/2014/main" id="{B4B2D4DC-1E39-C811-CB81-3FE4D52A34D8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40D79D-418E-1AFA-62F8-7AC2253B2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0471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58</a:t>
            </a:fld>
            <a:endParaRPr/>
          </a:p>
        </p:txBody>
      </p:sp>
      <p:pic>
        <p:nvPicPr>
          <p:cNvPr id="3" name="Picture 2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2FFD38A1-F200-962F-1B4A-DF5557E7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83"/>
          <a:stretch/>
        </p:blipFill>
        <p:spPr>
          <a:xfrm>
            <a:off x="1779443" y="946096"/>
            <a:ext cx="2855121" cy="1625654"/>
          </a:xfrm>
          <a:prstGeom prst="rect">
            <a:avLst/>
          </a:prstGeom>
        </p:spPr>
      </p:pic>
      <p:pic>
        <p:nvPicPr>
          <p:cNvPr id="6" name="Picture 5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4CA767A-914C-F0F9-A9E7-4C7CB7991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83"/>
          <a:stretch/>
        </p:blipFill>
        <p:spPr>
          <a:xfrm>
            <a:off x="1779443" y="2644441"/>
            <a:ext cx="2855120" cy="1625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2" name="Picture 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145EB1D1-94F2-BF34-EB92-7EA374AC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4800502" y="2641177"/>
            <a:ext cx="791307" cy="1625654"/>
          </a:xfrm>
          <a:prstGeom prst="rect">
            <a:avLst/>
          </a:prstGeom>
        </p:spPr>
      </p:pic>
      <p:pic>
        <p:nvPicPr>
          <p:cNvPr id="4" name="Picture 3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1031DE0-9BCD-9BB9-A251-6503D276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4800502" y="942832"/>
            <a:ext cx="791307" cy="1625654"/>
          </a:xfrm>
          <a:prstGeom prst="rect">
            <a:avLst/>
          </a:prstGeom>
        </p:spPr>
      </p:pic>
      <p:pic>
        <p:nvPicPr>
          <p:cNvPr id="9" name="Picture 8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0F4A4E9-43CC-2898-0BCD-76AF51613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3262964" y="4168473"/>
            <a:ext cx="1240172" cy="196716"/>
          </a:xfrm>
          <a:prstGeom prst="rect">
            <a:avLst/>
          </a:prstGeom>
        </p:spPr>
      </p:pic>
      <p:pic>
        <p:nvPicPr>
          <p:cNvPr id="10" name="Picture 9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1CAEB00-4C65-9B4D-92B2-A1960695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3262964" y="2471759"/>
            <a:ext cx="1240172" cy="196716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ABA18CDC-9010-863E-8DDB-165563099E63}"/>
              </a:ext>
            </a:extLst>
          </p:cNvPr>
          <p:cNvSpPr/>
          <p:nvPr/>
        </p:nvSpPr>
        <p:spPr bwMode="auto">
          <a:xfrm>
            <a:off x="4038600" y="3024096"/>
            <a:ext cx="6858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C49FF73-0BBA-B786-94DA-763FAF4B7735}"/>
              </a:ext>
            </a:extLst>
          </p:cNvPr>
          <p:cNvSpPr/>
          <p:nvPr/>
        </p:nvSpPr>
        <p:spPr bwMode="auto">
          <a:xfrm>
            <a:off x="4038600" y="1327383"/>
            <a:ext cx="6858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Google Shape;368;g1fd92cd080c_2_186">
            <a:extLst>
              <a:ext uri="{FF2B5EF4-FFF2-40B4-BE49-F238E27FC236}">
                <a16:creationId xmlns:a16="http://schemas.microsoft.com/office/drawing/2014/main" id="{22B858EF-DB57-3196-C199-AD38C02534BB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6" name="Google Shape;370;g1fd92cd080c_2_186">
            <a:extLst>
              <a:ext uri="{FF2B5EF4-FFF2-40B4-BE49-F238E27FC236}">
                <a16:creationId xmlns:a16="http://schemas.microsoft.com/office/drawing/2014/main" id="{9DB1B233-A613-3A58-3933-DE333EB75BEF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5-point Star 4">
            <a:extLst>
              <a:ext uri="{FF2B5EF4-FFF2-40B4-BE49-F238E27FC236}">
                <a16:creationId xmlns:a16="http://schemas.microsoft.com/office/drawing/2014/main" id="{4989E088-3EE3-264C-9AB2-ED26C876C286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8C6E28-7837-94F3-B475-F29439EC8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43952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59</a:t>
            </a:fld>
            <a:endParaRPr/>
          </a:p>
        </p:txBody>
      </p:sp>
      <p:pic>
        <p:nvPicPr>
          <p:cNvPr id="3" name="Picture 2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2FFD38A1-F200-962F-1B4A-DF5557E7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8094" b="12101"/>
          <a:stretch/>
        </p:blipFill>
        <p:spPr>
          <a:xfrm>
            <a:off x="1779443" y="946096"/>
            <a:ext cx="3613111" cy="1428938"/>
          </a:xfrm>
          <a:prstGeom prst="rect">
            <a:avLst/>
          </a:prstGeom>
        </p:spPr>
      </p:pic>
      <p:pic>
        <p:nvPicPr>
          <p:cNvPr id="6" name="Picture 5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4CA767A-914C-F0F9-A9E7-4C7CB7991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8094" b="12101"/>
          <a:stretch/>
        </p:blipFill>
        <p:spPr>
          <a:xfrm>
            <a:off x="1779443" y="2644441"/>
            <a:ext cx="3613111" cy="1428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2" name="Picture 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145EB1D1-94F2-BF34-EB92-7EA374AC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5591809" y="2644441"/>
            <a:ext cx="791307" cy="1625654"/>
          </a:xfrm>
          <a:prstGeom prst="rect">
            <a:avLst/>
          </a:prstGeom>
        </p:spPr>
      </p:pic>
      <p:pic>
        <p:nvPicPr>
          <p:cNvPr id="4" name="Picture 3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1031DE0-9BCD-9BB9-A251-6503D276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5591809" y="946096"/>
            <a:ext cx="791307" cy="1625654"/>
          </a:xfrm>
          <a:prstGeom prst="rect">
            <a:avLst/>
          </a:prstGeom>
        </p:spPr>
      </p:pic>
      <p:pic>
        <p:nvPicPr>
          <p:cNvPr id="10" name="Picture 9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DF2225B1-7A20-E035-E6FE-750DF3CF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3631924" y="4171737"/>
            <a:ext cx="1240172" cy="196716"/>
          </a:xfrm>
          <a:prstGeom prst="rect">
            <a:avLst/>
          </a:prstGeom>
        </p:spPr>
      </p:pic>
      <p:pic>
        <p:nvPicPr>
          <p:cNvPr id="11" name="Picture 10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45DBAF6-CB0F-1470-75C9-7B25E11DD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3631924" y="2460245"/>
            <a:ext cx="1240172" cy="196716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A28065CB-31A5-CDCC-7D5C-9B0B71220EBD}"/>
              </a:ext>
            </a:extLst>
          </p:cNvPr>
          <p:cNvSpPr/>
          <p:nvPr/>
        </p:nvSpPr>
        <p:spPr bwMode="auto">
          <a:xfrm>
            <a:off x="4572000" y="3022674"/>
            <a:ext cx="9144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1CF323E-CB81-4A22-5C5A-61978898C3D8}"/>
              </a:ext>
            </a:extLst>
          </p:cNvPr>
          <p:cNvSpPr/>
          <p:nvPr/>
        </p:nvSpPr>
        <p:spPr bwMode="auto">
          <a:xfrm>
            <a:off x="4572000" y="1324328"/>
            <a:ext cx="914400" cy="42990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Google Shape;368;g1fd92cd080c_2_186">
            <a:extLst>
              <a:ext uri="{FF2B5EF4-FFF2-40B4-BE49-F238E27FC236}">
                <a16:creationId xmlns:a16="http://schemas.microsoft.com/office/drawing/2014/main" id="{52745B68-5829-3A05-1EBA-F27A93DC3293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6" name="Google Shape;370;g1fd92cd080c_2_186">
            <a:extLst>
              <a:ext uri="{FF2B5EF4-FFF2-40B4-BE49-F238E27FC236}">
                <a16:creationId xmlns:a16="http://schemas.microsoft.com/office/drawing/2014/main" id="{6905A9AC-DFED-8C89-4820-7FCFF8DCA07F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5-point Star 4">
            <a:extLst>
              <a:ext uri="{FF2B5EF4-FFF2-40B4-BE49-F238E27FC236}">
                <a16:creationId xmlns:a16="http://schemas.microsoft.com/office/drawing/2014/main" id="{E458331C-1181-58B4-4659-A33CB5CABF09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1B4C93-689D-577D-A4FD-68E5FF32F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43952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4CD0E-FAFE-B545-8C6C-07E219EEF224}"/>
              </a:ext>
            </a:extLst>
          </p:cNvPr>
          <p:cNvSpPr txBox="1"/>
          <p:nvPr/>
        </p:nvSpPr>
        <p:spPr>
          <a:xfrm>
            <a:off x="345270" y="2167793"/>
            <a:ext cx="8453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dialogue-based ITSs still need to be improved to provide effective dialogue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DA0AC0-F2C2-1344-9EAC-95E88175568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9402B-41C2-0CBF-1A18-AC584D71BDFE}"/>
              </a:ext>
            </a:extLst>
          </p:cNvPr>
          <p:cNvSpPr txBox="1"/>
          <p:nvPr/>
        </p:nvSpPr>
        <p:spPr>
          <a:xfrm>
            <a:off x="229545" y="440055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50"/>
              </a:spcAft>
            </a:pP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Paladines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&amp; Ramirez, J. (2020). A systematic literature review of intelligent tutoring systems with dialogue in natural language.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164246-164267.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60</a:t>
            </a:fld>
            <a:endParaRPr/>
          </a:p>
        </p:txBody>
      </p:sp>
      <p:pic>
        <p:nvPicPr>
          <p:cNvPr id="3" name="Picture 2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2FFD38A1-F200-962F-1B4A-DF5557E7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6997" b="12101"/>
          <a:stretch/>
        </p:blipFill>
        <p:spPr>
          <a:xfrm>
            <a:off x="1779443" y="946096"/>
            <a:ext cx="4385539" cy="1428938"/>
          </a:xfrm>
          <a:prstGeom prst="rect">
            <a:avLst/>
          </a:prstGeom>
        </p:spPr>
      </p:pic>
      <p:pic>
        <p:nvPicPr>
          <p:cNvPr id="6" name="Picture 5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4CA767A-914C-F0F9-A9E7-4C7CB7991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6997" b="12101"/>
          <a:stretch/>
        </p:blipFill>
        <p:spPr>
          <a:xfrm>
            <a:off x="1779443" y="2644441"/>
            <a:ext cx="4385539" cy="1428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2" name="Picture 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145EB1D1-94F2-BF34-EB92-7EA374AC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6328923" y="2655643"/>
            <a:ext cx="791307" cy="1625654"/>
          </a:xfrm>
          <a:prstGeom prst="rect">
            <a:avLst/>
          </a:prstGeom>
        </p:spPr>
      </p:pic>
      <p:pic>
        <p:nvPicPr>
          <p:cNvPr id="4" name="Picture 3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1031DE0-9BCD-9BB9-A251-6503D276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6328923" y="968499"/>
            <a:ext cx="791307" cy="1625654"/>
          </a:xfrm>
          <a:prstGeom prst="rect">
            <a:avLst/>
          </a:prstGeom>
        </p:spPr>
      </p:pic>
      <p:pic>
        <p:nvPicPr>
          <p:cNvPr id="10" name="Picture 9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DF2225B1-7A20-E035-E6FE-750DF3CF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4108374" y="4158904"/>
            <a:ext cx="1240172" cy="196716"/>
          </a:xfrm>
          <a:prstGeom prst="rect">
            <a:avLst/>
          </a:prstGeom>
        </p:spPr>
      </p:pic>
      <p:pic>
        <p:nvPicPr>
          <p:cNvPr id="11" name="Picture 10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45DBAF6-CB0F-1470-75C9-7B25E11DD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4108374" y="2460558"/>
            <a:ext cx="1240172" cy="19671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2F1B7D14-BD7B-A346-75EF-597B3568E91C}"/>
              </a:ext>
            </a:extLst>
          </p:cNvPr>
          <p:cNvSpPr/>
          <p:nvPr/>
        </p:nvSpPr>
        <p:spPr bwMode="auto">
          <a:xfrm>
            <a:off x="5848339" y="959293"/>
            <a:ext cx="354157" cy="1478600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479A411-4171-889F-B95B-0147100C3707}"/>
              </a:ext>
            </a:extLst>
          </p:cNvPr>
          <p:cNvSpPr/>
          <p:nvPr/>
        </p:nvSpPr>
        <p:spPr bwMode="auto">
          <a:xfrm>
            <a:off x="5848339" y="2644441"/>
            <a:ext cx="354157" cy="1478600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Google Shape;368;g1fd92cd080c_2_186">
            <a:extLst>
              <a:ext uri="{FF2B5EF4-FFF2-40B4-BE49-F238E27FC236}">
                <a16:creationId xmlns:a16="http://schemas.microsoft.com/office/drawing/2014/main" id="{890EDBC9-122E-509E-F013-47E629AE0D2F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6" name="Google Shape;370;g1fd92cd080c_2_186">
            <a:extLst>
              <a:ext uri="{FF2B5EF4-FFF2-40B4-BE49-F238E27FC236}">
                <a16:creationId xmlns:a16="http://schemas.microsoft.com/office/drawing/2014/main" id="{E227FB9C-249B-3378-300C-862351E2A623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5-point Star 4">
            <a:extLst>
              <a:ext uri="{FF2B5EF4-FFF2-40B4-BE49-F238E27FC236}">
                <a16:creationId xmlns:a16="http://schemas.microsoft.com/office/drawing/2014/main" id="{3CEFEBBD-0C5B-9443-0853-F4B777F18711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787CBB-2C22-1F75-5993-BB075C3F7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43952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4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61</a:t>
            </a:fld>
            <a:endParaRPr/>
          </a:p>
        </p:txBody>
      </p:sp>
      <p:pic>
        <p:nvPicPr>
          <p:cNvPr id="3" name="Picture 2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2FFD38A1-F200-962F-1B4A-DF5557E7E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6997" b="12101"/>
          <a:stretch/>
        </p:blipFill>
        <p:spPr>
          <a:xfrm>
            <a:off x="1779443" y="946096"/>
            <a:ext cx="4385539" cy="1428938"/>
          </a:xfrm>
          <a:prstGeom prst="rect">
            <a:avLst/>
          </a:prstGeom>
        </p:spPr>
      </p:pic>
      <p:pic>
        <p:nvPicPr>
          <p:cNvPr id="6" name="Picture 5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24CA767A-914C-F0F9-A9E7-4C7CB7991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6997" b="12101"/>
          <a:stretch/>
        </p:blipFill>
        <p:spPr>
          <a:xfrm>
            <a:off x="1779443" y="2644441"/>
            <a:ext cx="4385539" cy="1428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2" name="Picture 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145EB1D1-94F2-BF34-EB92-7EA374AC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6328923" y="2655643"/>
            <a:ext cx="791307" cy="1625654"/>
          </a:xfrm>
          <a:prstGeom prst="rect">
            <a:avLst/>
          </a:prstGeom>
        </p:spPr>
      </p:pic>
      <p:pic>
        <p:nvPicPr>
          <p:cNvPr id="4" name="Picture 3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1031DE0-9BCD-9BB9-A251-6503D2761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49" r="-4717"/>
          <a:stretch/>
        </p:blipFill>
        <p:spPr>
          <a:xfrm>
            <a:off x="6328923" y="968499"/>
            <a:ext cx="791307" cy="1625654"/>
          </a:xfrm>
          <a:prstGeom prst="rect">
            <a:avLst/>
          </a:prstGeom>
        </p:spPr>
      </p:pic>
      <p:pic>
        <p:nvPicPr>
          <p:cNvPr id="10" name="Picture 9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DF2225B1-7A20-E035-E6FE-750DF3CF7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4108374" y="4158904"/>
            <a:ext cx="1240172" cy="196716"/>
          </a:xfrm>
          <a:prstGeom prst="rect">
            <a:avLst/>
          </a:prstGeom>
        </p:spPr>
      </p:pic>
      <p:pic>
        <p:nvPicPr>
          <p:cNvPr id="11" name="Picture 10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645DBAF6-CB0F-1470-75C9-7B25E11DD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7" t="88498" r="35506" b="-599"/>
          <a:stretch/>
        </p:blipFill>
        <p:spPr>
          <a:xfrm>
            <a:off x="4108374" y="2460558"/>
            <a:ext cx="1240172" cy="19671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2B317461-B95A-1172-883B-F9AA67294BF4}"/>
              </a:ext>
            </a:extLst>
          </p:cNvPr>
          <p:cNvSpPr/>
          <p:nvPr/>
        </p:nvSpPr>
        <p:spPr bwMode="auto">
          <a:xfrm>
            <a:off x="1922314" y="1145873"/>
            <a:ext cx="4326086" cy="27163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36E6FBEA-7288-1C72-D349-BE4619ADE02C}"/>
              </a:ext>
            </a:extLst>
          </p:cNvPr>
          <p:cNvSpPr/>
          <p:nvPr/>
        </p:nvSpPr>
        <p:spPr bwMode="auto">
          <a:xfrm>
            <a:off x="1927809" y="2841019"/>
            <a:ext cx="4326086" cy="271638"/>
          </a:xfrm>
          <a:prstGeom prst="fram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Google Shape;368;g1fd92cd080c_2_186">
            <a:extLst>
              <a:ext uri="{FF2B5EF4-FFF2-40B4-BE49-F238E27FC236}">
                <a16:creationId xmlns:a16="http://schemas.microsoft.com/office/drawing/2014/main" id="{8529AB11-2D36-17EB-A09D-684266E748CC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6" name="Google Shape;370;g1fd92cd080c_2_186">
            <a:extLst>
              <a:ext uri="{FF2B5EF4-FFF2-40B4-BE49-F238E27FC236}">
                <a16:creationId xmlns:a16="http://schemas.microsoft.com/office/drawing/2014/main" id="{C9D9FEC1-5832-FAA2-F519-D65B69D18357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5-point Star 4">
            <a:extLst>
              <a:ext uri="{FF2B5EF4-FFF2-40B4-BE49-F238E27FC236}">
                <a16:creationId xmlns:a16="http://schemas.microsoft.com/office/drawing/2014/main" id="{194FC9E0-74A9-A379-BEDB-CB475BE0B9DF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012A6E-F91C-524E-0FD7-8056DB1FB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43952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9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62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CED7746-DD3C-1391-15D1-197715315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36791" b="12445"/>
          <a:stretch/>
        </p:blipFill>
        <p:spPr>
          <a:xfrm>
            <a:off x="1779442" y="1035172"/>
            <a:ext cx="4325669" cy="1345346"/>
          </a:xfrm>
          <a:prstGeom prst="rect">
            <a:avLst/>
          </a:prstGeom>
        </p:spPr>
      </p:pic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888B589-329C-BEDC-5CFA-BE975A6DC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736" b="11808"/>
          <a:stretch/>
        </p:blipFill>
        <p:spPr>
          <a:xfrm>
            <a:off x="1779442" y="2695828"/>
            <a:ext cx="4325669" cy="1344168"/>
          </a:xfrm>
          <a:prstGeom prst="rect">
            <a:avLst/>
          </a:prstGeom>
        </p:spPr>
      </p:pic>
      <p:pic>
        <p:nvPicPr>
          <p:cNvPr id="15" name="Picture 1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A84336E-8809-F4C3-7DA1-A06FAE3C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3" t="87813" r="32222" b="2300"/>
          <a:stretch/>
        </p:blipFill>
        <p:spPr>
          <a:xfrm>
            <a:off x="3216946" y="2437865"/>
            <a:ext cx="1384789" cy="151920"/>
          </a:xfrm>
          <a:prstGeom prst="rect">
            <a:avLst/>
          </a:prstGeom>
        </p:spPr>
      </p:pic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2BDC156-1040-6377-3AB7-D2641745C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3" t="87813" r="32222" b="2300"/>
          <a:stretch/>
        </p:blipFill>
        <p:spPr>
          <a:xfrm>
            <a:off x="3216946" y="4071257"/>
            <a:ext cx="1384789" cy="151920"/>
          </a:xfrm>
          <a:prstGeom prst="rect">
            <a:avLst/>
          </a:prstGeom>
        </p:spPr>
      </p:pic>
      <p:pic>
        <p:nvPicPr>
          <p:cNvPr id="17" name="Picture 16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BF592FE-6A75-CEDF-7EEF-79B5F2D9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86" t="595" r="479" b="11850"/>
          <a:stretch/>
        </p:blipFill>
        <p:spPr>
          <a:xfrm>
            <a:off x="6286587" y="1048272"/>
            <a:ext cx="447260" cy="1345346"/>
          </a:xfrm>
          <a:prstGeom prst="rect">
            <a:avLst/>
          </a:prstGeom>
        </p:spPr>
      </p:pic>
      <p:pic>
        <p:nvPicPr>
          <p:cNvPr id="18" name="Picture 1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2E1931C9-B950-19C3-A646-7203B14DF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86" t="595" r="479" b="11850"/>
          <a:stretch/>
        </p:blipFill>
        <p:spPr>
          <a:xfrm>
            <a:off x="6286586" y="2688979"/>
            <a:ext cx="447260" cy="1345346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E8607932-2897-75D5-3E76-DDF69B380816}"/>
              </a:ext>
            </a:extLst>
          </p:cNvPr>
          <p:cNvSpPr/>
          <p:nvPr/>
        </p:nvSpPr>
        <p:spPr>
          <a:xfrm flipV="1">
            <a:off x="1950440" y="1239471"/>
            <a:ext cx="4209177" cy="151003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BCC0F0E-D82A-30A4-D336-435B12A3BF69}"/>
              </a:ext>
            </a:extLst>
          </p:cNvPr>
          <p:cNvSpPr/>
          <p:nvPr/>
        </p:nvSpPr>
        <p:spPr>
          <a:xfrm flipV="1">
            <a:off x="1950440" y="2899746"/>
            <a:ext cx="4209177" cy="151003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Google Shape;368;g1fd92cd080c_2_186">
            <a:extLst>
              <a:ext uri="{FF2B5EF4-FFF2-40B4-BE49-F238E27FC236}">
                <a16:creationId xmlns:a16="http://schemas.microsoft.com/office/drawing/2014/main" id="{9DA4395E-3B09-6894-8E2E-80D3864C16E1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1" name="Google Shape;370;g1fd92cd080c_2_186">
            <a:extLst>
              <a:ext uri="{FF2B5EF4-FFF2-40B4-BE49-F238E27FC236}">
                <a16:creationId xmlns:a16="http://schemas.microsoft.com/office/drawing/2014/main" id="{433BBE3B-BAD5-9700-122E-A9E46C792526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5-point Star 4">
            <a:extLst>
              <a:ext uri="{FF2B5EF4-FFF2-40B4-BE49-F238E27FC236}">
                <a16:creationId xmlns:a16="http://schemas.microsoft.com/office/drawing/2014/main" id="{003632C4-714D-54C1-F61E-3E800CD03DA8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047FDD-FCDE-761D-02CC-47E67B70A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125605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4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CED7746-DD3C-1391-15D1-197715315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36791" b="12445"/>
          <a:stretch/>
        </p:blipFill>
        <p:spPr>
          <a:xfrm>
            <a:off x="1779442" y="1035172"/>
            <a:ext cx="4325669" cy="1345346"/>
          </a:xfrm>
          <a:prstGeom prst="rect">
            <a:avLst/>
          </a:prstGeom>
        </p:spPr>
      </p:pic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888B589-329C-BEDC-5CFA-BE975A6DC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736" b="11808"/>
          <a:stretch/>
        </p:blipFill>
        <p:spPr>
          <a:xfrm>
            <a:off x="1779442" y="2695828"/>
            <a:ext cx="4325669" cy="1344168"/>
          </a:xfrm>
          <a:prstGeom prst="rect">
            <a:avLst/>
          </a:prstGeom>
        </p:spPr>
      </p:pic>
      <p:pic>
        <p:nvPicPr>
          <p:cNvPr id="15" name="Picture 1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A84336E-8809-F4C3-7DA1-A06FAE3C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3" t="87813" r="32222" b="2300"/>
          <a:stretch/>
        </p:blipFill>
        <p:spPr>
          <a:xfrm>
            <a:off x="3216946" y="2437865"/>
            <a:ext cx="1384789" cy="151920"/>
          </a:xfrm>
          <a:prstGeom prst="rect">
            <a:avLst/>
          </a:prstGeom>
        </p:spPr>
      </p:pic>
      <p:pic>
        <p:nvPicPr>
          <p:cNvPr id="16" name="Picture 1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2BDC156-1040-6377-3AB7-D2641745C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3" t="87813" r="32222" b="2300"/>
          <a:stretch/>
        </p:blipFill>
        <p:spPr>
          <a:xfrm>
            <a:off x="3216946" y="4071257"/>
            <a:ext cx="1384789" cy="151920"/>
          </a:xfrm>
          <a:prstGeom prst="rect">
            <a:avLst/>
          </a:prstGeom>
        </p:spPr>
      </p:pic>
      <p:pic>
        <p:nvPicPr>
          <p:cNvPr id="17" name="Picture 16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BF592FE-6A75-CEDF-7EEF-79B5F2D95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86" t="595" r="479" b="11850"/>
          <a:stretch/>
        </p:blipFill>
        <p:spPr>
          <a:xfrm>
            <a:off x="6286587" y="1048272"/>
            <a:ext cx="447260" cy="1345346"/>
          </a:xfrm>
          <a:prstGeom prst="rect">
            <a:avLst/>
          </a:prstGeom>
        </p:spPr>
      </p:pic>
      <p:pic>
        <p:nvPicPr>
          <p:cNvPr id="18" name="Picture 17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2E1931C9-B950-19C3-A646-7203B14DF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86" t="595" r="479" b="11850"/>
          <a:stretch/>
        </p:blipFill>
        <p:spPr>
          <a:xfrm>
            <a:off x="6286586" y="2688979"/>
            <a:ext cx="447260" cy="1345346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E8607932-2897-75D5-3E76-DDF69B380816}"/>
              </a:ext>
            </a:extLst>
          </p:cNvPr>
          <p:cNvSpPr/>
          <p:nvPr/>
        </p:nvSpPr>
        <p:spPr>
          <a:xfrm flipV="1">
            <a:off x="1950440" y="1239471"/>
            <a:ext cx="4209177" cy="151003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BCC0F0E-D82A-30A4-D336-435B12A3BF69}"/>
              </a:ext>
            </a:extLst>
          </p:cNvPr>
          <p:cNvSpPr/>
          <p:nvPr/>
        </p:nvSpPr>
        <p:spPr>
          <a:xfrm flipV="1">
            <a:off x="1950440" y="2899746"/>
            <a:ext cx="4209177" cy="151003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Google Shape;368;g1fd92cd080c_2_186">
            <a:extLst>
              <a:ext uri="{FF2B5EF4-FFF2-40B4-BE49-F238E27FC236}">
                <a16:creationId xmlns:a16="http://schemas.microsoft.com/office/drawing/2014/main" id="{9DA4395E-3B09-6894-8E2E-80D3864C16E1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1" name="Google Shape;370;g1fd92cd080c_2_186">
            <a:extLst>
              <a:ext uri="{FF2B5EF4-FFF2-40B4-BE49-F238E27FC236}">
                <a16:creationId xmlns:a16="http://schemas.microsoft.com/office/drawing/2014/main" id="{433BBE3B-BAD5-9700-122E-A9E46C792526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5-point Star 4">
            <a:extLst>
              <a:ext uri="{FF2B5EF4-FFF2-40B4-BE49-F238E27FC236}">
                <a16:creationId xmlns:a16="http://schemas.microsoft.com/office/drawing/2014/main" id="{003632C4-714D-54C1-F61E-3E800CD03DA8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047FDD-FCDE-761D-02CC-47E67B70A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94963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BF060F-A41A-CE3A-2DBF-4808D93BDC05}"/>
              </a:ext>
            </a:extLst>
          </p:cNvPr>
          <p:cNvSpPr txBox="1"/>
          <p:nvPr/>
        </p:nvSpPr>
        <p:spPr>
          <a:xfrm>
            <a:off x="6974657" y="1172539"/>
            <a:ext cx="2048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 – 34 = 19</a:t>
            </a:r>
          </a:p>
          <a:p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Annotate 19 extra instances by Random sampling!</a:t>
            </a:r>
          </a:p>
        </p:txBody>
      </p:sp>
    </p:spTree>
    <p:extLst>
      <p:ext uri="{BB962C8B-B14F-4D97-AF65-F5344CB8AC3E}">
        <p14:creationId xmlns:p14="http://schemas.microsoft.com/office/powerpoint/2010/main" val="26855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CED7746-DD3C-1391-15D1-19771531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43" y="1035171"/>
            <a:ext cx="6843469" cy="1536579"/>
          </a:xfrm>
          <a:prstGeom prst="rect">
            <a:avLst/>
          </a:prstGeom>
        </p:spPr>
      </p:pic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888B589-329C-BEDC-5CFA-BE975A6DC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35" y="2694124"/>
            <a:ext cx="6843470" cy="152547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E355BDA-82A1-9FE1-B7AF-B1D0C499FFFF}"/>
              </a:ext>
            </a:extLst>
          </p:cNvPr>
          <p:cNvSpPr/>
          <p:nvPr/>
        </p:nvSpPr>
        <p:spPr>
          <a:xfrm flipV="1">
            <a:off x="5867400" y="2895328"/>
            <a:ext cx="2241500" cy="17804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AA9EBF4-A53D-21C7-829C-F61C79DCCF0C}"/>
              </a:ext>
            </a:extLst>
          </p:cNvPr>
          <p:cNvSpPr/>
          <p:nvPr/>
        </p:nvSpPr>
        <p:spPr>
          <a:xfrm flipV="1">
            <a:off x="5867400" y="1239470"/>
            <a:ext cx="2241500" cy="17804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Google Shape;368;g1fd92cd080c_2_186">
            <a:extLst>
              <a:ext uri="{FF2B5EF4-FFF2-40B4-BE49-F238E27FC236}">
                <a16:creationId xmlns:a16="http://schemas.microsoft.com/office/drawing/2014/main" id="{C5AC83FB-48E2-C598-1552-B222E2BC50C5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1" name="Google Shape;370;g1fd92cd080c_2_186">
            <a:extLst>
              <a:ext uri="{FF2B5EF4-FFF2-40B4-BE49-F238E27FC236}">
                <a16:creationId xmlns:a16="http://schemas.microsoft.com/office/drawing/2014/main" id="{944EC97D-CC14-58FE-217B-7C46CA1A25CB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5-point Star 4">
            <a:extLst>
              <a:ext uri="{FF2B5EF4-FFF2-40B4-BE49-F238E27FC236}">
                <a16:creationId xmlns:a16="http://schemas.microsoft.com/office/drawing/2014/main" id="{58BFF302-902F-ECCF-2324-95D5E5767D5B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83B8DB-C9CA-E022-C06C-AE711CC64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11394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03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d92cd080c_2_194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7B12C-7523-CCDC-A3F5-EB3AC987DC38}"/>
              </a:ext>
            </a:extLst>
          </p:cNvPr>
          <p:cNvSpPr txBox="1"/>
          <p:nvPr/>
        </p:nvSpPr>
        <p:spPr>
          <a:xfrm>
            <a:off x="303672" y="1808229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E454F-0872-9818-8A85-28DC45D202D1}"/>
              </a:ext>
            </a:extLst>
          </p:cNvPr>
          <p:cNvSpPr txBox="1"/>
          <p:nvPr/>
        </p:nvSpPr>
        <p:spPr>
          <a:xfrm>
            <a:off x="311816" y="2532603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9" name="Picture 8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C6D4FE9-D8E0-FA76-EDF3-27151D3AB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" t="13061" r="7313" b="73615"/>
          <a:stretch/>
        </p:blipFill>
        <p:spPr>
          <a:xfrm>
            <a:off x="2048580" y="2019125"/>
            <a:ext cx="6150769" cy="204726"/>
          </a:xfrm>
          <a:prstGeom prst="rect">
            <a:avLst/>
          </a:prstGeom>
        </p:spPr>
      </p:pic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8834C2E-F5CA-2F4C-26F3-D19C46BC4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6" t="13160" r="7746" b="73420"/>
          <a:stretch/>
        </p:blipFill>
        <p:spPr>
          <a:xfrm>
            <a:off x="2048580" y="2794983"/>
            <a:ext cx="6150769" cy="204726"/>
          </a:xfrm>
          <a:prstGeom prst="rect">
            <a:avLst/>
          </a:prstGeom>
        </p:spPr>
      </p:pic>
      <p:pic>
        <p:nvPicPr>
          <p:cNvPr id="11" name="Picture 10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F6DD6E8A-E820-679B-2EB8-0A578F17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1" t="14756" r="6310" b="74250"/>
          <a:stretch/>
        </p:blipFill>
        <p:spPr>
          <a:xfrm>
            <a:off x="2133600" y="1772841"/>
            <a:ext cx="6109316" cy="172468"/>
          </a:xfrm>
          <a:prstGeom prst="rect">
            <a:avLst/>
          </a:prstGeom>
        </p:spPr>
      </p:pic>
      <p:pic>
        <p:nvPicPr>
          <p:cNvPr id="12" name="Picture 11" descr="A picture containing text, screenshot, colorfulness, font&#10;&#10;Description automatically generated">
            <a:extLst>
              <a:ext uri="{FF2B5EF4-FFF2-40B4-BE49-F238E27FC236}">
                <a16:creationId xmlns:a16="http://schemas.microsoft.com/office/drawing/2014/main" id="{B8C9D131-273B-600A-9573-9C395C1B8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8" t="14905" r="6310" b="74063"/>
          <a:stretch/>
        </p:blipFill>
        <p:spPr>
          <a:xfrm>
            <a:off x="2133600" y="2517026"/>
            <a:ext cx="6088591" cy="171883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287812A8-FAFF-B631-3488-1970C9FE6F39}"/>
              </a:ext>
            </a:extLst>
          </p:cNvPr>
          <p:cNvSpPr/>
          <p:nvPr/>
        </p:nvSpPr>
        <p:spPr>
          <a:xfrm>
            <a:off x="4911438" y="1674761"/>
            <a:ext cx="305396" cy="1417600"/>
          </a:xfrm>
          <a:prstGeom prst="frame">
            <a:avLst>
              <a:gd name="adj1" fmla="val 37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052E88A-4A14-7253-37CD-FC9E76E56286}"/>
              </a:ext>
            </a:extLst>
          </p:cNvPr>
          <p:cNvSpPr/>
          <p:nvPr/>
        </p:nvSpPr>
        <p:spPr>
          <a:xfrm>
            <a:off x="7939051" y="1679246"/>
            <a:ext cx="227404" cy="1417600"/>
          </a:xfrm>
          <a:prstGeom prst="frame">
            <a:avLst>
              <a:gd name="adj1" fmla="val 37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Google Shape;368;g1fd92cd080c_2_186">
            <a:extLst>
              <a:ext uri="{FF2B5EF4-FFF2-40B4-BE49-F238E27FC236}">
                <a16:creationId xmlns:a16="http://schemas.microsoft.com/office/drawing/2014/main" id="{770D3F6F-A4BA-C72A-6E44-A77B1D31749B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7" name="Google Shape;370;g1fd92cd080c_2_186">
            <a:extLst>
              <a:ext uri="{FF2B5EF4-FFF2-40B4-BE49-F238E27FC236}">
                <a16:creationId xmlns:a16="http://schemas.microsoft.com/office/drawing/2014/main" id="{6B607937-40E0-3C94-8D4E-5F5DD1260843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5-point Star 4">
            <a:extLst>
              <a:ext uri="{FF2B5EF4-FFF2-40B4-BE49-F238E27FC236}">
                <a16:creationId xmlns:a16="http://schemas.microsoft.com/office/drawing/2014/main" id="{1330D06C-F557-6BDA-9A2A-F76A98FD7049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52DCE7-BC0A-2C10-163B-09734FB1D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41401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rgbClr val="4E61A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1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CED7746-DD3C-1391-15D1-19771531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43" y="1035171"/>
            <a:ext cx="6843469" cy="1536579"/>
          </a:xfrm>
          <a:prstGeom prst="rect">
            <a:avLst/>
          </a:prstGeom>
        </p:spPr>
      </p:pic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888B589-329C-BEDC-5CFA-BE975A6DC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35" y="2694124"/>
            <a:ext cx="6843470" cy="152547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AA9EBF4-A53D-21C7-829C-F61C79DCCF0C}"/>
              </a:ext>
            </a:extLst>
          </p:cNvPr>
          <p:cNvSpPr/>
          <p:nvPr/>
        </p:nvSpPr>
        <p:spPr>
          <a:xfrm flipV="1">
            <a:off x="2438400" y="2038350"/>
            <a:ext cx="5105400" cy="22860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9D8F8C0-C95F-6634-A165-5A3CFDAB11F1}"/>
              </a:ext>
            </a:extLst>
          </p:cNvPr>
          <p:cNvSpPr/>
          <p:nvPr/>
        </p:nvSpPr>
        <p:spPr>
          <a:xfrm flipV="1">
            <a:off x="2438400" y="3703631"/>
            <a:ext cx="990600" cy="22860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Google Shape;368;g1fd92cd080c_2_186">
            <a:extLst>
              <a:ext uri="{FF2B5EF4-FFF2-40B4-BE49-F238E27FC236}">
                <a16:creationId xmlns:a16="http://schemas.microsoft.com/office/drawing/2014/main" id="{C3FC5F4B-F221-B942-07BA-79E87F9567C8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4" name="Google Shape;370;g1fd92cd080c_2_186">
            <a:extLst>
              <a:ext uri="{FF2B5EF4-FFF2-40B4-BE49-F238E27FC236}">
                <a16:creationId xmlns:a16="http://schemas.microsoft.com/office/drawing/2014/main" id="{9CEE9106-6FCE-7AA3-78FE-653BD8E56D42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5-point Star 4">
            <a:extLst>
              <a:ext uri="{FF2B5EF4-FFF2-40B4-BE49-F238E27FC236}">
                <a16:creationId xmlns:a16="http://schemas.microsoft.com/office/drawing/2014/main" id="{CC168454-BE7F-BEF0-9C66-5AEBD3A008A8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56B813-D3A6-B360-5B87-80443ACA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22293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rgbClr val="D7404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68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d92cd080c_2_186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67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C9C-7860-9E56-D4A3-4288BF954EA3}"/>
              </a:ext>
            </a:extLst>
          </p:cNvPr>
          <p:cNvSpPr txBox="1"/>
          <p:nvPr/>
        </p:nvSpPr>
        <p:spPr>
          <a:xfrm>
            <a:off x="121296" y="1582445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DA1E-ED13-6D95-887B-0959F728CC12}"/>
              </a:ext>
            </a:extLst>
          </p:cNvPr>
          <p:cNvSpPr txBox="1"/>
          <p:nvPr/>
        </p:nvSpPr>
        <p:spPr>
          <a:xfrm>
            <a:off x="92762" y="3214894"/>
            <a:ext cx="14975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CoreMSE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(Active Learning)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CED7746-DD3C-1391-15D1-19771531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43" y="1035171"/>
            <a:ext cx="6843469" cy="1536579"/>
          </a:xfrm>
          <a:prstGeom prst="rect">
            <a:avLst/>
          </a:prstGeom>
        </p:spPr>
      </p:pic>
      <p:pic>
        <p:nvPicPr>
          <p:cNvPr id="13" name="Picture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888B589-329C-BEDC-5CFA-BE975A6DC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35" y="2694124"/>
            <a:ext cx="6843470" cy="1525479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EF713C94-236C-77F8-A297-D77C9A0DEE8A}"/>
              </a:ext>
            </a:extLst>
          </p:cNvPr>
          <p:cNvSpPr/>
          <p:nvPr/>
        </p:nvSpPr>
        <p:spPr>
          <a:xfrm flipV="1">
            <a:off x="7845552" y="1383966"/>
            <a:ext cx="263348" cy="69704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EEA34F7-4D91-8F94-F038-C226F1CACDA1}"/>
              </a:ext>
            </a:extLst>
          </p:cNvPr>
          <p:cNvSpPr/>
          <p:nvPr/>
        </p:nvSpPr>
        <p:spPr>
          <a:xfrm flipV="1">
            <a:off x="7845552" y="3066995"/>
            <a:ext cx="263348" cy="655730"/>
          </a:xfrm>
          <a:prstGeom prst="frame">
            <a:avLst>
              <a:gd name="adj1" fmla="val 2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Google Shape;368;g1fd92cd080c_2_186">
            <a:extLst>
              <a:ext uri="{FF2B5EF4-FFF2-40B4-BE49-F238E27FC236}">
                <a16:creationId xmlns:a16="http://schemas.microsoft.com/office/drawing/2014/main" id="{DE46BDF4-E15D-1854-B48F-770C5DB34197}"/>
              </a:ext>
            </a:extLst>
          </p:cNvPr>
          <p:cNvSpPr txBox="1">
            <a:spLocks/>
          </p:cNvSpPr>
          <p:nvPr/>
        </p:nvSpPr>
        <p:spPr bwMode="auto">
          <a:xfrm>
            <a:off x="229545" y="244732"/>
            <a:ext cx="8178185" cy="55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>
            <a:lvl1pPr marL="457200" marR="0" lvl="0" indent="-228600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AU" kern="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</p:txBody>
      </p:sp>
      <p:sp>
        <p:nvSpPr>
          <p:cNvPr id="16" name="Google Shape;370;g1fd92cd080c_2_186">
            <a:extLst>
              <a:ext uri="{FF2B5EF4-FFF2-40B4-BE49-F238E27FC236}">
                <a16:creationId xmlns:a16="http://schemas.microsoft.com/office/drawing/2014/main" id="{8D855320-6A2D-E0FE-2C29-4B83DDC428F2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5-point Star 4">
            <a:extLst>
              <a:ext uri="{FF2B5EF4-FFF2-40B4-BE49-F238E27FC236}">
                <a16:creationId xmlns:a16="http://schemas.microsoft.com/office/drawing/2014/main" id="{724EF672-3CFF-1F3F-B462-1EF4A4688827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02B9BF-8DD6-20FE-4F81-72A290211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11973"/>
              </p:ext>
            </p:extLst>
          </p:nvPr>
        </p:nvGraphicFramePr>
        <p:xfrm>
          <a:off x="1748450" y="207709"/>
          <a:ext cx="720442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475">
                  <a:extLst>
                    <a:ext uri="{9D8B030D-6E8A-4147-A177-3AD203B41FA5}">
                      <a16:colId xmlns:a16="http://schemas.microsoft.com/office/drawing/2014/main" val="792020092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761854228"/>
                    </a:ext>
                  </a:extLst>
                </a:gridCol>
                <a:gridCol w="2401475">
                  <a:extLst>
                    <a:ext uri="{9D8B030D-6E8A-4147-A177-3AD203B41FA5}">
                      <a16:colId xmlns:a16="http://schemas.microsoft.com/office/drawing/2014/main" val="383681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Confirmation Question – Easy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 Feedback by Image – Easy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Question – Medium</a:t>
                      </a:r>
                    </a:p>
                    <a:p>
                      <a:r>
                        <a:rPr lang="en-US" sz="1200" dirty="0">
                          <a:solidFill>
                            <a:srgbClr val="87CFA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Question – Medium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EB96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Understanding – Hard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Ready Answer - Impossible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4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8BD7-B2C4-C34C-879B-9F042B597B4B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7148718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5" name="Google Shape;381;g1fd92cd080c_2_194">
            <a:extLst>
              <a:ext uri="{FF2B5EF4-FFF2-40B4-BE49-F238E27FC236}">
                <a16:creationId xmlns:a16="http://schemas.microsoft.com/office/drawing/2014/main" id="{51D664D9-6B2C-34F9-66BE-84D9CCA42631}"/>
              </a:ext>
            </a:extLst>
          </p:cNvPr>
          <p:cNvSpPr txBox="1"/>
          <p:nvPr/>
        </p:nvSpPr>
        <p:spPr>
          <a:xfrm>
            <a:off x="784654" y="1767699"/>
            <a:ext cx="7094996" cy="16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can achieve satisfied classification performance on some labels (e.g., Request feedback by image) by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small amount of annotated data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Thus, if we can stop annotating the samples where achieve satisfied classification performance, we can save the cost of annotation</a:t>
            </a:r>
            <a:endParaRPr sz="2000" i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370;g1fd92cd080c_2_186">
            <a:extLst>
              <a:ext uri="{FF2B5EF4-FFF2-40B4-BE49-F238E27FC236}">
                <a16:creationId xmlns:a16="http://schemas.microsoft.com/office/drawing/2014/main" id="{5E43FBEF-A781-A48A-6297-1FE68FA9FF44}"/>
              </a:ext>
            </a:extLst>
          </p:cNvPr>
          <p:cNvSpPr txBox="1"/>
          <p:nvPr/>
        </p:nvSpPr>
        <p:spPr>
          <a:xfrm>
            <a:off x="252357" y="4415086"/>
            <a:ext cx="761905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Tan, W., </a:t>
            </a:r>
            <a:r>
              <a:rPr lang="en-US" sz="900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*., 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Lang, D., Chen, G., </a:t>
            </a:r>
            <a:r>
              <a:rPr lang="en-US" sz="9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(2023). Does Informativeness Matter? Active Learning for Educational Dialogue Act Classification. 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(2023)</a:t>
            </a:r>
            <a:endParaRPr sz="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5-point Star 4">
            <a:extLst>
              <a:ext uri="{FF2B5EF4-FFF2-40B4-BE49-F238E27FC236}">
                <a16:creationId xmlns:a16="http://schemas.microsoft.com/office/drawing/2014/main" id="{3542150B-F94D-2564-4C80-4A4285278ED7}"/>
              </a:ext>
            </a:extLst>
          </p:cNvPr>
          <p:cNvSpPr/>
          <p:nvPr/>
        </p:nvSpPr>
        <p:spPr>
          <a:xfrm>
            <a:off x="63483" y="4446379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87639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85FF5-30F3-FF4A-B2CB-93C1D2337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50129DB-09F2-FB4E-89B7-5D6A6CDF70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3CE196-D9DD-4A4F-A8D1-3D6B6C7BE27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Motivation</a:t>
            </a:r>
          </a:p>
          <a:p>
            <a:r>
              <a:rPr lang="en-A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Low-resourced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5BC33-E479-17CD-3641-DD3ECEB99250}"/>
              </a:ext>
            </a:extLst>
          </p:cNvPr>
          <p:cNvSpPr txBox="1"/>
          <p:nvPr/>
        </p:nvSpPr>
        <p:spPr>
          <a:xfrm>
            <a:off x="534786" y="2061380"/>
            <a:ext cx="807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complexity of annotation, the dataset is often quite limited for training the dialogue act classifier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9676A-9BC9-2258-F963-821E8C8A4E85}"/>
              </a:ext>
            </a:extLst>
          </p:cNvPr>
          <p:cNvSpPr txBox="1"/>
          <p:nvPr/>
        </p:nvSpPr>
        <p:spPr>
          <a:xfrm>
            <a:off x="6435" y="4107910"/>
            <a:ext cx="776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/>
            <a:r>
              <a:rPr lang="en-AU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Singh, S., Sha, L., Tan, W., Lang, D.,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(2022). Is it a good move? Mining effective tutoring strategies from human–human tutorial dialogues.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194-207</a:t>
            </a:r>
          </a:p>
          <a:p>
            <a:pPr marL="342900"/>
            <a:r>
              <a:rPr lang="en-US" sz="9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Tan, W., Du, L., Buntine, W., Lang, D.,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&amp; Chen, G. (2023). Enhancing educational dialogue act classification with discourse context and sample informativeness.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Learning Technologies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5-point Star 4">
            <a:extLst>
              <a:ext uri="{FF2B5EF4-FFF2-40B4-BE49-F238E27FC236}">
                <a16:creationId xmlns:a16="http://schemas.microsoft.com/office/drawing/2014/main" id="{E46EE0F5-D8EE-4466-11DE-A03489E52217}"/>
              </a:ext>
            </a:extLst>
          </p:cNvPr>
          <p:cNvSpPr/>
          <p:nvPr/>
        </p:nvSpPr>
        <p:spPr>
          <a:xfrm>
            <a:off x="146513" y="4446380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5-point Star 4">
            <a:extLst>
              <a:ext uri="{FF2B5EF4-FFF2-40B4-BE49-F238E27FC236}">
                <a16:creationId xmlns:a16="http://schemas.microsoft.com/office/drawing/2014/main" id="{68018AD7-AD78-7E58-8477-378D030EF506}"/>
              </a:ext>
            </a:extLst>
          </p:cNvPr>
          <p:cNvSpPr/>
          <p:nvPr/>
        </p:nvSpPr>
        <p:spPr>
          <a:xfrm>
            <a:off x="146513" y="4191468"/>
            <a:ext cx="166061" cy="141816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2163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4CD0E-FAFE-B545-8C6C-07E219EEF224}"/>
              </a:ext>
            </a:extLst>
          </p:cNvPr>
          <p:cNvSpPr txBox="1"/>
          <p:nvPr/>
        </p:nvSpPr>
        <p:spPr>
          <a:xfrm>
            <a:off x="687114" y="1095380"/>
            <a:ext cx="7769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the tutoring instructional strategies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079EC45-96D6-FA02-5FE5-3F45EF1C6CD8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2815-7318-80D4-3515-14533ED6384E}"/>
              </a:ext>
            </a:extLst>
          </p:cNvPr>
          <p:cNvSpPr txBox="1"/>
          <p:nvPr/>
        </p:nvSpPr>
        <p:spPr>
          <a:xfrm>
            <a:off x="350396" y="2800431"/>
            <a:ext cx="8603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Instructional strategy is defined as the approaches or principles employed by instructors to support students’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0D4F-1C5D-30DE-D51F-54BE3679508C}"/>
              </a:ext>
            </a:extLst>
          </p:cNvPr>
          <p:cNvSpPr txBox="1"/>
          <p:nvPr/>
        </p:nvSpPr>
        <p:spPr>
          <a:xfrm>
            <a:off x="350395" y="1833086"/>
            <a:ext cx="84432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feedback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two typical instructional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433F5-7869-A3E3-D4BF-50421C5B1648}"/>
              </a:ext>
            </a:extLst>
          </p:cNvPr>
          <p:cNvSpPr txBox="1"/>
          <p:nvPr/>
        </p:nvSpPr>
        <p:spPr>
          <a:xfrm>
            <a:off x="229545" y="4248150"/>
            <a:ext cx="74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Sottilare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A., </a:t>
            </a:r>
            <a:r>
              <a:rPr lang="en-A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DeFalco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A., &amp; Connor, J. (2014). ‒A Guide to Instructional Techniques, Strategies and Tactics to Manage Learner Affect, Engagement, and Grit.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recommendations for intelligent tutoring systems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A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A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7-33.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85FF5-30F3-FF4A-B2CB-93C1D2337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50129DB-09F2-FB4E-89B7-5D6A6CDF70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3CE196-D9DD-4A4F-A8D1-3D6B6C7BE27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5589020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Motivation</a:t>
            </a:r>
          </a:p>
          <a:p>
            <a:r>
              <a:rPr lang="en-A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Imbalanced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6F9CE-1012-CC2C-1DA1-245A9128DD81}"/>
              </a:ext>
            </a:extLst>
          </p:cNvPr>
          <p:cNvSpPr txBox="1"/>
          <p:nvPr/>
        </p:nvSpPr>
        <p:spPr>
          <a:xfrm>
            <a:off x="229545" y="4395262"/>
            <a:ext cx="8749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Rus, V., Nye, B., Morrison, D.M.: Hierarchical dialogue act classification in online tutoring sessions. In: EDM. pp. 600–601 (2015)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5BC33-E479-17CD-3641-DD3ECEB99250}"/>
              </a:ext>
            </a:extLst>
          </p:cNvPr>
          <p:cNvSpPr txBox="1"/>
          <p:nvPr/>
        </p:nvSpPr>
        <p:spPr>
          <a:xfrm>
            <a:off x="354277" y="1560960"/>
            <a:ext cx="7410749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labels presented low percentage in the data distribution</a:t>
            </a: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dataset in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Samei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(2015), 23.9% sentences were labeled as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Expressive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“Got it”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0.3%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labeled as </a:t>
            </a: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“Use triangle rules”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35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78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d92cd080c_2_277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6478682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Motivation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6" name="Google Shape;456;g1fd92cd080c_2_277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71</a:t>
            </a:fld>
            <a:endParaRPr/>
          </a:p>
        </p:txBody>
      </p:sp>
      <p:sp>
        <p:nvSpPr>
          <p:cNvPr id="2" name="Google Shape;335;g1fd92cd080c_2_156">
            <a:extLst>
              <a:ext uri="{FF2B5EF4-FFF2-40B4-BE49-F238E27FC236}">
                <a16:creationId xmlns:a16="http://schemas.microsoft.com/office/drawing/2014/main" id="{A064DF72-CDD5-1A2E-E649-0D40658DF2B3}"/>
              </a:ext>
            </a:extLst>
          </p:cNvPr>
          <p:cNvSpPr txBox="1"/>
          <p:nvPr/>
        </p:nvSpPr>
        <p:spPr>
          <a:xfrm>
            <a:off x="229544" y="1094721"/>
            <a:ext cx="8608427" cy="16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AU" sz="1725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With the intent to improve the performance of the dialogue act classifier, we </a:t>
            </a:r>
            <a:r>
              <a:rPr lang="en-AU" sz="1725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</a:t>
            </a:r>
            <a:r>
              <a:rPr lang="en-AU" sz="1725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explore approaches on enhancing:</a:t>
            </a: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AU" sz="1725" b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AU" sz="1725" b="1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85763" lvl="4" indent="-385763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200"/>
              <a:buAutoNum type="romanLcParenBoth"/>
            </a:pPr>
            <a:r>
              <a:rPr lang="en-AU" sz="1725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classification performance of a dialogue act classifier under the </a:t>
            </a:r>
            <a:r>
              <a:rPr lang="en-AU" sz="1725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low-resourced </a:t>
            </a:r>
            <a:r>
              <a:rPr lang="en-AU" sz="172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scenario</a:t>
            </a:r>
          </a:p>
          <a:p>
            <a:pPr marL="385763" lvl="4" indent="-385763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200"/>
              <a:buAutoNum type="romanLcParenBoth"/>
            </a:pPr>
            <a:endParaRPr lang="en-AU" sz="1725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85763" lvl="4" indent="-385763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200"/>
              <a:buAutoNum type="romanLcParenBoth"/>
            </a:pPr>
            <a:r>
              <a:rPr lang="en-AU" sz="1725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robustness of the dia</a:t>
            </a:r>
            <a:r>
              <a:rPr lang="en-AU" sz="1725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logue act</a:t>
            </a:r>
            <a:r>
              <a:rPr lang="en-AU" sz="1725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classifier on the </a:t>
            </a:r>
            <a:r>
              <a:rPr lang="en-AU" sz="1725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highly-imbalanced</a:t>
            </a:r>
            <a:r>
              <a:rPr lang="en-AU" sz="1725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data distribution. </a:t>
            </a:r>
            <a:endParaRPr sz="1725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8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26FC1-CFCD-1D43-B71C-C7842FF8A50D}"/>
              </a:ext>
            </a:extLst>
          </p:cNvPr>
          <p:cNvSpPr txBox="1"/>
          <p:nvPr/>
        </p:nvSpPr>
        <p:spPr>
          <a:xfrm>
            <a:off x="4419600" y="1352550"/>
            <a:ext cx="45181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enhance the performance of a dialogue act classifier in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low-resource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C170-C8E5-427A-9CD0-2E7005212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" y="7"/>
            <a:ext cx="4518101" cy="5143493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2952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d92cd080c_2_291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691223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 marL="0" indent="0">
              <a:spcBef>
                <a:spcPts val="0"/>
              </a:spcBef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 Optimization Approaches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C3529-37C5-3BD1-C85C-5C3004EA1050}"/>
              </a:ext>
            </a:extLst>
          </p:cNvPr>
          <p:cNvSpPr txBox="1"/>
          <p:nvPr/>
        </p:nvSpPr>
        <p:spPr>
          <a:xfrm>
            <a:off x="229545" y="1519142"/>
            <a:ext cx="891445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(CE):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loss function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the classifier by comparing the predicted probability distribution to the true probability distribution (Baseline approach)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AAAE8-56FD-0762-5F66-9574E5B31A5D}"/>
              </a:ext>
            </a:extLst>
          </p:cNvPr>
          <p:cNvSpPr txBox="1"/>
          <p:nvPr/>
        </p:nvSpPr>
        <p:spPr>
          <a:xfrm>
            <a:off x="229545" y="4149049"/>
            <a:ext cx="744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Yan,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&amp; Yang, T. (2021). Large-scale robust deep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maximization: A new surrogate loss and empirical studies on medical image classification.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International Conference on Computer Vision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3040-3049).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Guo, Z., Chawla, N., &amp; Yang, T. (2021, October). Compositional training for end-to-end deep AUC maximization.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Learning Representations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d92cd080c_2_291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691223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 marL="0" indent="0">
              <a:spcBef>
                <a:spcPts val="0"/>
              </a:spcBef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 Optimization Approaches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C3529-37C5-3BD1-C85C-5C3004EA1050}"/>
              </a:ext>
            </a:extLst>
          </p:cNvPr>
          <p:cNvSpPr txBox="1"/>
          <p:nvPr/>
        </p:nvSpPr>
        <p:spPr>
          <a:xfrm>
            <a:off x="229545" y="1519142"/>
            <a:ext cx="8914456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(CE):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loss function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the classifier by comparing the predicted probability distribution to the true probability distribution (Baseline approach)</a:t>
            </a:r>
          </a:p>
          <a:p>
            <a:endParaRPr lang="en-US" sz="17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AUC maximization (DAM):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performance of the dialogue act classifier by the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 surrogate loss function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(Yuan et al., 2020).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AAAE8-56FD-0762-5F66-9574E5B31A5D}"/>
              </a:ext>
            </a:extLst>
          </p:cNvPr>
          <p:cNvSpPr txBox="1"/>
          <p:nvPr/>
        </p:nvSpPr>
        <p:spPr>
          <a:xfrm>
            <a:off x="229545" y="4149049"/>
            <a:ext cx="744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Yan,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&amp; Yang, T. (2021). Large-scale robust deep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maximization: A new surrogate loss and empirical studies on medical image classification.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International Conference on Computer Vision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3040-3049).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Guo, Z., Chawla, N., &amp; Yang, T. (2021, October). Compositional training for end-to-end deep AUC maximization.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Learning Representations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d92cd080c_2_291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6912235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AU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 marL="0" indent="0">
              <a:spcBef>
                <a:spcPts val="0"/>
              </a:spcBef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 Optimization Approaches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C3529-37C5-3BD1-C85C-5C3004EA1050}"/>
              </a:ext>
            </a:extLst>
          </p:cNvPr>
          <p:cNvSpPr txBox="1"/>
          <p:nvPr/>
        </p:nvSpPr>
        <p:spPr>
          <a:xfrm>
            <a:off x="229545" y="1519142"/>
            <a:ext cx="89144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(CE):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loss function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optimize the classifier by comparing the predicted probability distribution to the true probability distribution (Baseline approach)</a:t>
            </a:r>
          </a:p>
          <a:p>
            <a:endParaRPr lang="en-US" sz="17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AUC maximization (DAM):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performance of the dialogue act classifier by the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 surrogate loss function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(Yuan et al., 2020). </a:t>
            </a:r>
          </a:p>
          <a:p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AUC (COMAUC): 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a compositional objective function by </a:t>
            </a:r>
            <a:r>
              <a:rPr lang="en-US" sz="17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alternating between maximizing the AUC score and minimizing the cross-entropy loss</a:t>
            </a:r>
            <a:r>
              <a:rPr lang="en-US" sz="1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(Yuan et al., 2022).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AAAE8-56FD-0762-5F66-9574E5B31A5D}"/>
              </a:ext>
            </a:extLst>
          </p:cNvPr>
          <p:cNvSpPr txBox="1"/>
          <p:nvPr/>
        </p:nvSpPr>
        <p:spPr>
          <a:xfrm>
            <a:off x="229545" y="4149049"/>
            <a:ext cx="744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Yan, Y.,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Sonka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&amp; Yang, T. (2021). Large-scale robust deep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maximization: A new surrogate loss and empirical studies on medical image classification.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IEEE/CVF International Conference on Computer Vision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3040-3049).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Yuan, Z., Guo, Z., Chawla, N., &amp; Yang, T. (2021, October). Compositional training for end-to-end deep AUC maximization.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Learning Representations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d92cd080c_2_341"/>
          <p:cNvSpPr txBox="1"/>
          <p:nvPr/>
        </p:nvSpPr>
        <p:spPr>
          <a:xfrm>
            <a:off x="229545" y="244732"/>
            <a:ext cx="558902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330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Low-resource Scenario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3E62-6216-926E-129A-4B32B18A1813}"/>
              </a:ext>
            </a:extLst>
          </p:cNvPr>
          <p:cNvSpPr txBox="1"/>
          <p:nvPr/>
        </p:nvSpPr>
        <p:spPr>
          <a:xfrm>
            <a:off x="457200" y="2040835"/>
            <a:ext cx="790050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simulated the experiments under the low-resource setting with a </a:t>
            </a:r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 </a:t>
            </a:r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{25, 50, 100, 200, 400, 800}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sampled from the full training set</a:t>
            </a:r>
          </a:p>
        </p:txBody>
      </p:sp>
    </p:spTree>
    <p:extLst>
      <p:ext uri="{BB962C8B-B14F-4D97-AF65-F5344CB8AC3E}">
        <p14:creationId xmlns:p14="http://schemas.microsoft.com/office/powerpoint/2010/main" val="2186743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d92cd080c_2_341"/>
          <p:cNvSpPr txBox="1"/>
          <p:nvPr/>
        </p:nvSpPr>
        <p:spPr>
          <a:xfrm>
            <a:off x="229545" y="244731"/>
            <a:ext cx="5589020" cy="8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330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Imbalanced Scenario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3F956-3E14-0763-D474-B8332D25AF25}"/>
              </a:ext>
            </a:extLst>
          </p:cNvPr>
          <p:cNvSpPr txBox="1"/>
          <p:nvPr/>
        </p:nvSpPr>
        <p:spPr>
          <a:xfrm>
            <a:off x="229544" y="1245123"/>
            <a:ext cx="8265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settings of imbalanced data distribution: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068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d92cd080c_2_341"/>
          <p:cNvSpPr txBox="1"/>
          <p:nvPr/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330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Imbalanced Scenario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3F956-3E14-0763-D474-B8332D25AF25}"/>
              </a:ext>
            </a:extLst>
          </p:cNvPr>
          <p:cNvSpPr txBox="1"/>
          <p:nvPr/>
        </p:nvSpPr>
        <p:spPr>
          <a:xfrm>
            <a:off x="229545" y="1245122"/>
            <a:ext cx="79516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settings of imbalanced data distribution: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simulated imbalanced data distribution at different levels in the </a:t>
            </a:r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6539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d92cd080c_2_341"/>
          <p:cNvSpPr txBox="1"/>
          <p:nvPr/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330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Research Methods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Imbalanced Scenario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3F956-3E14-0763-D474-B8332D25AF25}"/>
              </a:ext>
            </a:extLst>
          </p:cNvPr>
          <p:cNvSpPr txBox="1"/>
          <p:nvPr/>
        </p:nvSpPr>
        <p:spPr>
          <a:xfrm>
            <a:off x="229545" y="1245123"/>
            <a:ext cx="7951646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settings of imbalanced data distribution: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simulated imbalanced data distribution at different levels in the </a:t>
            </a:r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we simulated the imbalanced data distribution on both </a:t>
            </a:r>
            <a:r>
              <a:rPr lang="en-US" sz="2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sets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883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26FC1-CFCD-1D43-B71C-C7842FF8A50D}"/>
              </a:ext>
            </a:extLst>
          </p:cNvPr>
          <p:cNvSpPr txBox="1"/>
          <p:nvPr/>
        </p:nvSpPr>
        <p:spPr>
          <a:xfrm>
            <a:off x="807345" y="2213959"/>
            <a:ext cx="6888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Tutoring instructional strategies can be represented at the level of dialogue 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60D24-1299-B245-B635-1C6025162426}"/>
              </a:ext>
            </a:extLst>
          </p:cNvPr>
          <p:cNvSpPr txBox="1"/>
          <p:nvPr/>
        </p:nvSpPr>
        <p:spPr>
          <a:xfrm>
            <a:off x="229545" y="4149144"/>
            <a:ext cx="73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Vail, A. K., &amp; Boyer, K. E. (2014). 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effective moves in tutoring: On the refinement of dialogue act annotation schemes.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 presented at the International conference on intelligent tutoring systems.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40EB942-5924-7264-BF10-1CDE4761F46E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5253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d92cd080c_2_414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200"/>
            </a:pP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Low-resource Scenario</a:t>
            </a:r>
            <a:endParaRPr lang="en-A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5" name="Google Shape;605;g1fd92cd080c_2_414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80</a:t>
            </a:fld>
            <a:endParaRPr/>
          </a:p>
        </p:txBody>
      </p:sp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12E16A4-BD81-0911-B277-91FB2BB1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55" y="1310397"/>
            <a:ext cx="6663089" cy="2943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63202-BED3-5ACE-E69A-FBFCC44CF65C}"/>
              </a:ext>
            </a:extLst>
          </p:cNvPr>
          <p:cNvSpPr txBox="1"/>
          <p:nvPr/>
        </p:nvSpPr>
        <p:spPr>
          <a:xfrm>
            <a:off x="1647295" y="4341922"/>
            <a:ext cx="625624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DA classifiers with different optimization approaches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DE1AE-7F11-F2C7-99EE-77620C0DFD3D}"/>
              </a:ext>
            </a:extLst>
          </p:cNvPr>
          <p:cNvSpPr txBox="1"/>
          <p:nvPr/>
        </p:nvSpPr>
        <p:spPr>
          <a:xfrm>
            <a:off x="4775419" y="246160"/>
            <a:ext cx="6009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</a:t>
            </a:r>
          </a:p>
          <a:p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AUC maximization (DAM)</a:t>
            </a:r>
          </a:p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AUC (COMAUC)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d92cd080c_2_423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Scenario</a:t>
            </a:r>
            <a:endParaRPr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" name="Google Shape;614;g1fd92cd080c_2_423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81</a:t>
            </a:fld>
            <a:endParaRPr/>
          </a:p>
        </p:txBody>
      </p:sp>
      <p:pic>
        <p:nvPicPr>
          <p:cNvPr id="3" name="Picture 2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57872C0B-D091-C459-B71E-5BC77606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8558"/>
          <a:stretch/>
        </p:blipFill>
        <p:spPr>
          <a:xfrm>
            <a:off x="1165301" y="1230055"/>
            <a:ext cx="3406700" cy="271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41772-B81D-805F-09E2-B4DEB75602CE}"/>
              </a:ext>
            </a:extLst>
          </p:cNvPr>
          <p:cNvSpPr txBox="1"/>
          <p:nvPr/>
        </p:nvSpPr>
        <p:spPr>
          <a:xfrm>
            <a:off x="1165300" y="4197292"/>
            <a:ext cx="63784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3.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performance on FP class with different optimization approaches to the data shift in training se</a:t>
            </a:r>
          </a:p>
        </p:txBody>
      </p:sp>
      <p:pic>
        <p:nvPicPr>
          <p:cNvPr id="2" name="Picture 1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B2F251C4-E51C-F2CC-37F6-80861E52C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8558"/>
          <a:stretch/>
        </p:blipFill>
        <p:spPr>
          <a:xfrm>
            <a:off x="4723348" y="1230056"/>
            <a:ext cx="3406701" cy="2713296"/>
          </a:xfrm>
          <a:prstGeom prst="rect">
            <a:avLst/>
          </a:prstGeom>
        </p:spPr>
      </p:pic>
      <p:pic>
        <p:nvPicPr>
          <p:cNvPr id="4" name="Picture 3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EEDA936-1E2A-617F-3272-9707CD3FD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56"/>
          <a:stretch/>
        </p:blipFill>
        <p:spPr>
          <a:xfrm>
            <a:off x="1201944" y="3930203"/>
            <a:ext cx="6813401" cy="28023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BC22EC6-5B97-3216-B253-332DAEC6CA9B}"/>
              </a:ext>
            </a:extLst>
          </p:cNvPr>
          <p:cNvSpPr/>
          <p:nvPr/>
        </p:nvSpPr>
        <p:spPr bwMode="auto">
          <a:xfrm>
            <a:off x="2208425" y="3727033"/>
            <a:ext cx="1752600" cy="152400"/>
          </a:xfrm>
          <a:prstGeom prst="frame">
            <a:avLst>
              <a:gd name="adj1" fmla="val 5798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350FC-9B71-81DB-49DB-EB7AC79A3E7E}"/>
              </a:ext>
            </a:extLst>
          </p:cNvPr>
          <p:cNvSpPr txBox="1"/>
          <p:nvPr/>
        </p:nvSpPr>
        <p:spPr>
          <a:xfrm>
            <a:off x="4775419" y="246160"/>
            <a:ext cx="6009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</a:t>
            </a:r>
          </a:p>
          <a:p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AUC maximization (DAM)</a:t>
            </a:r>
          </a:p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AUC (COMAUC)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25F5A1F-A9A8-5932-F184-58FB4A396E1F}"/>
              </a:ext>
            </a:extLst>
          </p:cNvPr>
          <p:cNvSpPr/>
          <p:nvPr/>
        </p:nvSpPr>
        <p:spPr bwMode="auto">
          <a:xfrm rot="8669864">
            <a:off x="8163460" y="1799509"/>
            <a:ext cx="533400" cy="33470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d92cd080c_2_423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200"/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AU" sz="21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Scenario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" name="Google Shape;614;g1fd92cd080c_2_423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82</a:t>
            </a:fld>
            <a:endParaRPr/>
          </a:p>
        </p:txBody>
      </p:sp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87011E8-6247-4186-B7F3-BD3D1C5C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70" y="1277213"/>
            <a:ext cx="6412661" cy="2832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EF2B9-8CD7-9E84-F9F3-2E894EF6C6BF}"/>
              </a:ext>
            </a:extLst>
          </p:cNvPr>
          <p:cNvSpPr txBox="1"/>
          <p:nvPr/>
        </p:nvSpPr>
        <p:spPr>
          <a:xfrm>
            <a:off x="1365670" y="4198127"/>
            <a:ext cx="641266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performance on FP class with different optimization approaches to the data shift in both training and testing set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3CBD02-48AF-F5BF-0823-D7F35DD8BB8F}"/>
              </a:ext>
            </a:extLst>
          </p:cNvPr>
          <p:cNvSpPr/>
          <p:nvPr/>
        </p:nvSpPr>
        <p:spPr bwMode="auto">
          <a:xfrm>
            <a:off x="2057400" y="3675888"/>
            <a:ext cx="2209800" cy="137898"/>
          </a:xfrm>
          <a:prstGeom prst="frame">
            <a:avLst>
              <a:gd name="adj1" fmla="val 5798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5090C-24C0-A0B4-4962-C88748FC0D64}"/>
              </a:ext>
            </a:extLst>
          </p:cNvPr>
          <p:cNvSpPr txBox="1"/>
          <p:nvPr/>
        </p:nvSpPr>
        <p:spPr>
          <a:xfrm>
            <a:off x="4775419" y="246160"/>
            <a:ext cx="6009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(CE)</a:t>
            </a:r>
          </a:p>
          <a:p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AUC maximization (DAM)</a:t>
            </a:r>
          </a:p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AUC (COMAUC)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5339177-8882-30C2-F3AC-93C8D39CFD48}"/>
              </a:ext>
            </a:extLst>
          </p:cNvPr>
          <p:cNvSpPr/>
          <p:nvPr/>
        </p:nvSpPr>
        <p:spPr bwMode="auto">
          <a:xfrm rot="8669864">
            <a:off x="7802895" y="1552520"/>
            <a:ext cx="533400" cy="33470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4411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d92cd080c_2_445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Google Shape;639;g1fd92cd080c_2_44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83</a:t>
            </a:fld>
            <a:endParaRPr/>
          </a:p>
        </p:txBody>
      </p:sp>
      <p:sp>
        <p:nvSpPr>
          <p:cNvPr id="640" name="Google Shape;640;g1fd92cd080c_2_445"/>
          <p:cNvSpPr/>
          <p:nvPr/>
        </p:nvSpPr>
        <p:spPr>
          <a:xfrm>
            <a:off x="229544" y="1878706"/>
            <a:ext cx="8400524" cy="293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any educational classification tasks often encounter challenges of </a:t>
            </a:r>
            <a:r>
              <a:rPr lang="en-AU" sz="165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low-resource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AU" sz="165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imbalanced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data distribution: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6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at-risk students from LMS: 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Al-</a:t>
            </a:r>
            <a:r>
              <a:rPr lang="en-AU" sz="1650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Luhaybi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et al. (2019)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type classification: 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avalcanti et al. (2020)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on classroom conversation: 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hao et al. (2023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65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AU" sz="165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AU" sz="165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he classifiers might overfit the majority class of the dataset !</a:t>
            </a:r>
            <a:endParaRPr sz="1650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65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57175" indent="-18097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5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41" name="Google Shape;641;g1fd92cd080c_2_445"/>
          <p:cNvSpPr/>
          <p:nvPr/>
        </p:nvSpPr>
        <p:spPr>
          <a:xfrm>
            <a:off x="229544" y="1121907"/>
            <a:ext cx="85973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65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is a significant task in applying artificial intelligence to the education domain. </a:t>
            </a:r>
          </a:p>
        </p:txBody>
      </p:sp>
    </p:spTree>
    <p:extLst>
      <p:ext uri="{BB962C8B-B14F-4D97-AF65-F5344CB8AC3E}">
        <p14:creationId xmlns:p14="http://schemas.microsoft.com/office/powerpoint/2010/main" val="2393626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d92cd080c_2_445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Main Takeaways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Google Shape;639;g1fd92cd080c_2_44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84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2F62AB-4249-B23C-67F0-37372DE4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312821"/>
              </p:ext>
            </p:extLst>
          </p:nvPr>
        </p:nvGraphicFramePr>
        <p:xfrm>
          <a:off x="229544" y="1123950"/>
          <a:ext cx="1980255" cy="238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0255">
                  <a:extLst>
                    <a:ext uri="{9D8B030D-6E8A-4147-A177-3AD203B41FA5}">
                      <a16:colId xmlns:a16="http://schemas.microsoft.com/office/drawing/2014/main" val="29743259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3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sampling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71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learning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CoreMSE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7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01188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CA0ABE81-E798-72B1-8DFE-C4B270EF6292}"/>
              </a:ext>
            </a:extLst>
          </p:cNvPr>
          <p:cNvSpPr/>
          <p:nvPr/>
        </p:nvSpPr>
        <p:spPr bwMode="auto">
          <a:xfrm>
            <a:off x="2378857" y="2132330"/>
            <a:ext cx="6096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952AD9-1DCD-9C41-D7D7-941909FA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252254"/>
              </p:ext>
            </p:extLst>
          </p:nvPr>
        </p:nvGraphicFramePr>
        <p:xfrm>
          <a:off x="3124200" y="1123950"/>
          <a:ext cx="2776855" cy="3329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855">
                  <a:extLst>
                    <a:ext uri="{9D8B030D-6E8A-4147-A177-3AD203B41FA5}">
                      <a16:colId xmlns:a16="http://schemas.microsoft.com/office/drawing/2014/main" val="1286851195"/>
                    </a:ext>
                  </a:extLst>
                </a:gridCol>
              </a:tblGrid>
              <a:tr h="5812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building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augmentation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(*In progress)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Synonym replacement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LLM text generation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Resampling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Oversampling (e.g., SMOTE)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Undersampling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5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75869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9A940DFC-1FEE-4C64-2737-BD1CE96EA816}"/>
              </a:ext>
            </a:extLst>
          </p:cNvPr>
          <p:cNvSpPr/>
          <p:nvPr/>
        </p:nvSpPr>
        <p:spPr bwMode="auto">
          <a:xfrm>
            <a:off x="6025924" y="2132330"/>
            <a:ext cx="6096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AFADDF-0630-3286-F93D-EBEA0A431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53600"/>
              </p:ext>
            </p:extLst>
          </p:nvPr>
        </p:nvGraphicFramePr>
        <p:xfrm>
          <a:off x="6805528" y="1123950"/>
          <a:ext cx="2166914" cy="272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914">
                  <a:extLst>
                    <a:ext uri="{9D8B030D-6E8A-4147-A177-3AD203B41FA5}">
                      <a16:colId xmlns:a16="http://schemas.microsoft.com/office/drawing/2014/main" val="3472079566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07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loss function: 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loss function: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Maximization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8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Few-shot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004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369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d92cd080c_2_445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Impacts: AI in Education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Google Shape;639;g1fd92cd080c_2_44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85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2F62AB-4249-B23C-67F0-37372DE4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54039"/>
              </p:ext>
            </p:extLst>
          </p:nvPr>
        </p:nvGraphicFramePr>
        <p:xfrm>
          <a:off x="229544" y="1123950"/>
          <a:ext cx="1980255" cy="238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0255">
                  <a:extLst>
                    <a:ext uri="{9D8B030D-6E8A-4147-A177-3AD203B41FA5}">
                      <a16:colId xmlns:a16="http://schemas.microsoft.com/office/drawing/2014/main" val="297432597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3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sampling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71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learning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CoreMSE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7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011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7482C3-D6EB-08D7-4412-86FE642548E0}"/>
              </a:ext>
            </a:extLst>
          </p:cNvPr>
          <p:cNvSpPr txBox="1"/>
          <p:nvPr/>
        </p:nvSpPr>
        <p:spPr>
          <a:xfrm>
            <a:off x="2667648" y="1123950"/>
            <a:ext cx="58753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an educational dialogue act classifier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unlabeled data but limited budget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B98D0-6988-02D9-5213-4EA3B4304EF1}"/>
              </a:ext>
            </a:extLst>
          </p:cNvPr>
          <p:cNvSpPr txBox="1"/>
          <p:nvPr/>
        </p:nvSpPr>
        <p:spPr>
          <a:xfrm>
            <a:off x="152400" y="4324350"/>
            <a:ext cx="7580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Tan, W., Lin, J., Lang, D., Chen, G.,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Gašević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Du, L., &amp; Buntine, W. (2023, June). Does informativeness matter? Active learning for educational dialogue act classification.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176-188). Cham: Springer Nature Switzerland.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273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d92cd080c_2_445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Impacts: AI in Education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Google Shape;639;g1fd92cd080c_2_44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482C3-D6EB-08D7-4412-86FE642548E0}"/>
              </a:ext>
            </a:extLst>
          </p:cNvPr>
          <p:cNvSpPr txBox="1"/>
          <p:nvPr/>
        </p:nvSpPr>
        <p:spPr>
          <a:xfrm>
            <a:off x="3352800" y="1047750"/>
            <a:ext cx="5538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desired argumentative writing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amount of revised/annotated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suitable to experiment with various state-of-the-art deep learning models.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60572-D83B-DE4A-F7BB-F662D0F19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10170"/>
              </p:ext>
            </p:extLst>
          </p:nvPr>
        </p:nvGraphicFramePr>
        <p:xfrm>
          <a:off x="253112" y="1123950"/>
          <a:ext cx="2776855" cy="3085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855">
                  <a:extLst>
                    <a:ext uri="{9D8B030D-6E8A-4147-A177-3AD203B41FA5}">
                      <a16:colId xmlns:a16="http://schemas.microsoft.com/office/drawing/2014/main" val="1286851195"/>
                    </a:ext>
                  </a:extLst>
                </a:gridCol>
              </a:tblGrid>
              <a:tr h="5812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building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Augmentation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Synonym replacement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LLM text generation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Resampling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Oversampling (e.g., SMOTE)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Undersampling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5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758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27F516-316C-BB70-E83A-46E4D4D5A8CF}"/>
              </a:ext>
            </a:extLst>
          </p:cNvPr>
          <p:cNvSpPr txBox="1"/>
          <p:nvPr/>
        </p:nvSpPr>
        <p:spPr>
          <a:xfrm>
            <a:off x="229544" y="4379825"/>
            <a:ext cx="746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Afrin, T.,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Litman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(2023, May). Predicting Desirable Revisions of Evidence and Reasoning in Argumentative Writing.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Findings of the Association for Computational Linguistics: EACL 2023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2505-2516).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42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d92cd080c_2_445"/>
          <p:cNvSpPr txBox="1"/>
          <p:nvPr/>
        </p:nvSpPr>
        <p:spPr>
          <a:xfrm>
            <a:off x="229545" y="244732"/>
            <a:ext cx="7503442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</a:pPr>
            <a:r>
              <a:rPr lang="en-AU" sz="3150" b="1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Impacts: AI in Education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9" name="Google Shape;639;g1fd92cd080c_2_445"/>
          <p:cNvSpPr txBox="1">
            <a:spLocks noGrp="1"/>
          </p:cNvSpPr>
          <p:nvPr>
            <p:ph type="sldNum" idx="12"/>
          </p:nvPr>
        </p:nvSpPr>
        <p:spPr>
          <a:xfrm>
            <a:off x="11388435" y="190898"/>
            <a:ext cx="584119" cy="34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AU" smtClean="0"/>
              <a:pPr algn="r">
                <a:spcBef>
                  <a:spcPts val="0"/>
                </a:spcBef>
                <a:spcAft>
                  <a:spcPts val="0"/>
                </a:spcAft>
              </a:pPr>
              <a:t>87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482C3-D6EB-08D7-4412-86FE642548E0}"/>
              </a:ext>
            </a:extLst>
          </p:cNvPr>
          <p:cNvSpPr txBox="1"/>
          <p:nvPr/>
        </p:nvSpPr>
        <p:spPr>
          <a:xfrm>
            <a:off x="3383437" y="1352550"/>
            <a:ext cx="5538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student academic performance.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students who are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high risk of failing was much less than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students who can pass.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60572-D83B-DE4A-F7BB-F662D0F19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50576"/>
              </p:ext>
            </p:extLst>
          </p:nvPr>
        </p:nvGraphicFramePr>
        <p:xfrm>
          <a:off x="253112" y="1123950"/>
          <a:ext cx="2776855" cy="27271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6855">
                  <a:extLst>
                    <a:ext uri="{9D8B030D-6E8A-4147-A177-3AD203B41FA5}">
                      <a16:colId xmlns:a16="http://schemas.microsoft.com/office/drawing/2014/main" val="1286851195"/>
                    </a:ext>
                  </a:extLst>
                </a:gridCol>
              </a:tblGrid>
              <a:tr h="5812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288986"/>
                  </a:ext>
                </a:extLst>
              </a:tr>
              <a:tr h="58125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loss function: 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12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loss function: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Maximization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Few-shot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5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3758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A58631-73E0-7FBA-F7C7-B1BC259E7B9D}"/>
              </a:ext>
            </a:extLst>
          </p:cNvPr>
          <p:cNvSpPr txBox="1"/>
          <p:nvPr/>
        </p:nvSpPr>
        <p:spPr>
          <a:xfrm>
            <a:off x="76200" y="4331391"/>
            <a:ext cx="75034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Luhaybi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Yousefi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L., Swift, S.,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Counsell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&amp; Tucker, A. (2019). Predicting academic performance: a bootstrapping approach for learning dynamic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in Education: 20th International Conference, AIED 2019, Chicago, IL, USA, June 25-29, 2019, Proceedings, Part I 20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26-36). Springer International Publishing.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71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outside with his hands in his pockets&#10;&#10;Description automatically generated with low confidence">
            <a:extLst>
              <a:ext uri="{FF2B5EF4-FFF2-40B4-BE49-F238E27FC236}">
                <a16:creationId xmlns:a16="http://schemas.microsoft.com/office/drawing/2014/main" id="{8ECFA4E7-B6E2-B2C0-70A7-6E7B4DCB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72"/>
          <a:stretch/>
        </p:blipFill>
        <p:spPr>
          <a:xfrm>
            <a:off x="5105400" y="742950"/>
            <a:ext cx="2864422" cy="2650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BC900-4564-F7F4-EC39-D28BC36F7108}"/>
              </a:ext>
            </a:extLst>
          </p:cNvPr>
          <p:cNvSpPr txBox="1"/>
          <p:nvPr/>
        </p:nvSpPr>
        <p:spPr>
          <a:xfrm>
            <a:off x="4114800" y="3523387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AU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Jionghao Lin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Jionghao@cmu.edu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Affiliation: </a:t>
            </a:r>
            <a:r>
              <a:rPr lang="en-AU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Human Computer Interaction Institution (HCII), Carnegie Mellon University</a:t>
            </a:r>
            <a:endParaRPr lang="en-AU" sz="1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AU" altLang="zh-CN" sz="18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b="1" dirty="0"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3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4901F-EB3C-D846-986E-0636FF4B8CD1}"/>
              </a:ext>
            </a:extLst>
          </p:cNvPr>
          <p:cNvSpPr txBox="1"/>
          <p:nvPr/>
        </p:nvSpPr>
        <p:spPr>
          <a:xfrm>
            <a:off x="229544" y="95381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acts analyze the communicative intention in dialogue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DC58A6E-BF53-CA49-A67C-404A46E0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6" y="1514557"/>
            <a:ext cx="4043570" cy="211438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1CAA495-E51E-8B42-AEA2-F25FB7D2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572001" y="1514557"/>
            <a:ext cx="4332344" cy="1023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A8A5F-B3BF-114A-B4DC-6CE54A638190}"/>
              </a:ext>
            </a:extLst>
          </p:cNvPr>
          <p:cNvSpPr txBox="1"/>
          <p:nvPr/>
        </p:nvSpPr>
        <p:spPr>
          <a:xfrm>
            <a:off x="2667000" y="3768036"/>
            <a:ext cx="435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 act scheme by Vail &amp; Boyer (2014)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3CD004-F66A-A646-B6DB-14179CEAED47}"/>
              </a:ext>
            </a:extLst>
          </p:cNvPr>
          <p:cNvSpPr txBox="1"/>
          <p:nvPr/>
        </p:nvSpPr>
        <p:spPr>
          <a:xfrm>
            <a:off x="229544" y="4346051"/>
            <a:ext cx="73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Vail, A. K., &amp; Boyer, K. E. (2014). 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effective moves in tutoring: On the refinement of dialogue act annotation schemes.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 presented at the International conference on intelligent tutoring systems.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75B843-F254-C24C-8FC6-A8F818EAF111}"/>
              </a:ext>
            </a:extLst>
          </p:cNvPr>
          <p:cNvSpPr/>
          <p:nvPr/>
        </p:nvSpPr>
        <p:spPr>
          <a:xfrm>
            <a:off x="239656" y="2786514"/>
            <a:ext cx="3169118" cy="19491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C5EB95-669A-D316-1532-09431A3C451B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16386</TotalTime>
  <Words>6769</Words>
  <Application>Microsoft Macintosh PowerPoint</Application>
  <PresentationFormat>On-screen Show (16:9)</PresentationFormat>
  <Paragraphs>641</Paragraphs>
  <Slides>88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.AppleSystemUIFont</vt:lpstr>
      <vt:lpstr>45 Helvetica Light</vt:lpstr>
      <vt:lpstr>ＭＳ Ｐゴシック</vt:lpstr>
      <vt:lpstr>Open Sans Regular</vt:lpstr>
      <vt:lpstr>SimSun</vt:lpstr>
      <vt:lpstr>Times</vt:lpstr>
      <vt:lpstr>Arial</vt:lpstr>
      <vt:lpstr>Arial Narrow</vt:lpstr>
      <vt:lpstr>Calibri</vt:lpstr>
      <vt:lpstr>Cambria Math</vt:lpstr>
      <vt:lpstr>Open Sans</vt:lpstr>
      <vt:lpstr>Open Sans Light</vt:lpstr>
      <vt:lpstr>Times New Roman</vt:lpstr>
      <vt:lpstr>CMU PPT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Jionghao Lin</dc:creator>
  <cp:lastModifiedBy>Jionghao Lin</cp:lastModifiedBy>
  <cp:revision>28</cp:revision>
  <cp:lastPrinted>2016-12-06T18:52:42Z</cp:lastPrinted>
  <dcterms:created xsi:type="dcterms:W3CDTF">2023-07-01T13:04:06Z</dcterms:created>
  <dcterms:modified xsi:type="dcterms:W3CDTF">2024-05-13T16:57:45Z</dcterms:modified>
</cp:coreProperties>
</file>